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96" r:id="rId2"/>
    <p:sldMasterId id="2147483708" r:id="rId3"/>
  </p:sldMasterIdLst>
  <p:sldIdLst>
    <p:sldId id="256" r:id="rId4"/>
    <p:sldId id="265" r:id="rId5"/>
    <p:sldId id="276" r:id="rId6"/>
    <p:sldId id="278" r:id="rId7"/>
    <p:sldId id="259" r:id="rId8"/>
    <p:sldId id="260" r:id="rId9"/>
    <p:sldId id="266" r:id="rId10"/>
    <p:sldId id="261" r:id="rId11"/>
    <p:sldId id="262" r:id="rId12"/>
    <p:sldId id="267" r:id="rId13"/>
    <p:sldId id="279" r:id="rId14"/>
    <p:sldId id="280" r:id="rId15"/>
    <p:sldId id="264" r:id="rId16"/>
    <p:sldId id="281" r:id="rId17"/>
    <p:sldId id="283" r:id="rId18"/>
    <p:sldId id="285" r:id="rId19"/>
    <p:sldId id="286" r:id="rId20"/>
    <p:sldId id="287" r:id="rId21"/>
    <p:sldId id="288" r:id="rId22"/>
    <p:sldId id="284" r:id="rId23"/>
    <p:sldId id="289" r:id="rId24"/>
    <p:sldId id="270" r:id="rId25"/>
    <p:sldId id="294" r:id="rId26"/>
    <p:sldId id="271" r:id="rId27"/>
    <p:sldId id="292" r:id="rId28"/>
    <p:sldId id="293" r:id="rId29"/>
    <p:sldId id="272" r:id="rId30"/>
    <p:sldId id="296" r:id="rId31"/>
    <p:sldId id="295" r:id="rId32"/>
    <p:sldId id="299" r:id="rId33"/>
    <p:sldId id="297" r:id="rId34"/>
    <p:sldId id="298" r:id="rId35"/>
    <p:sldId id="300" r:id="rId36"/>
    <p:sldId id="301" r:id="rId37"/>
    <p:sldId id="306" r:id="rId38"/>
    <p:sldId id="302" r:id="rId39"/>
    <p:sldId id="273" r:id="rId40"/>
    <p:sldId id="303" r:id="rId41"/>
    <p:sldId id="305" r:id="rId42"/>
    <p:sldId id="304" r:id="rId4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704" y="-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slide" Target="slides/slide3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B05052A-660A-409F-BE59-D173B44EE80F}" type="datetimeFigureOut">
              <a:rPr lang="ru-RU" smtClean="0"/>
              <a:pPr/>
              <a:t>06.12.2017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FFE488B-5FAA-487D-83DA-D829F712309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B05052A-660A-409F-BE59-D173B44EE80F}" type="datetimeFigureOut">
              <a:rPr lang="ru-RU" smtClean="0"/>
              <a:pPr/>
              <a:t>06.12.2017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FFE488B-5FAA-487D-83DA-D829F71230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B05052A-660A-409F-BE59-D173B44EE80F}" type="datetimeFigureOut">
              <a:rPr lang="ru-RU" smtClean="0"/>
              <a:pPr/>
              <a:t>06.12.2017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FFE488B-5FAA-487D-83DA-D829F71230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B05052A-660A-409F-BE59-D173B44EE80F}" type="datetimeFigureOut">
              <a:rPr lang="ru-RU" smtClean="0"/>
              <a:pPr/>
              <a:t>06.12.2017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FFE488B-5FAA-487D-83DA-D829F712309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B05052A-660A-409F-BE59-D173B44EE80F}" type="datetimeFigureOut">
              <a:rPr lang="ru-RU" smtClean="0"/>
              <a:pPr/>
              <a:t>06.12.2017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FFE488B-5FAA-487D-83DA-D829F71230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B05052A-660A-409F-BE59-D173B44EE80F}" type="datetimeFigureOut">
              <a:rPr lang="ru-RU" smtClean="0"/>
              <a:pPr/>
              <a:t>06.12.2017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FFE488B-5FAA-487D-83DA-D829F712309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B05052A-660A-409F-BE59-D173B44EE80F}" type="datetimeFigureOut">
              <a:rPr lang="ru-RU" smtClean="0"/>
              <a:pPr/>
              <a:t>06.12.2017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FFE488B-5FAA-487D-83DA-D829F71230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B05052A-660A-409F-BE59-D173B44EE80F}" type="datetimeFigureOut">
              <a:rPr lang="ru-RU" smtClean="0"/>
              <a:pPr/>
              <a:t>06.12.2017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FFE488B-5FAA-487D-83DA-D829F71230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B05052A-660A-409F-BE59-D173B44EE80F}" type="datetimeFigureOut">
              <a:rPr lang="ru-RU" smtClean="0"/>
              <a:pPr/>
              <a:t>06.12.2017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FFE488B-5FAA-487D-83DA-D829F71230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B05052A-660A-409F-BE59-D173B44EE80F}" type="datetimeFigureOut">
              <a:rPr lang="ru-RU" smtClean="0"/>
              <a:pPr/>
              <a:t>06.12.2017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FFE488B-5FAA-487D-83DA-D829F712309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B05052A-660A-409F-BE59-D173B44EE80F}" type="datetimeFigureOut">
              <a:rPr lang="ru-RU" smtClean="0"/>
              <a:pPr/>
              <a:t>06.12.2017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FFE488B-5FAA-487D-83DA-D829F71230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B05052A-660A-409F-BE59-D173B44EE80F}" type="datetimeFigureOut">
              <a:rPr lang="ru-RU" smtClean="0"/>
              <a:pPr/>
              <a:t>06.12.2017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FFE488B-5FAA-487D-83DA-D829F71230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B05052A-660A-409F-BE59-D173B44EE80F}" type="datetimeFigureOut">
              <a:rPr lang="ru-RU" smtClean="0"/>
              <a:pPr/>
              <a:t>06.12.2017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FFE488B-5FAA-487D-83DA-D829F712309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B05052A-660A-409F-BE59-D173B44EE80F}" type="datetimeFigureOut">
              <a:rPr lang="ru-RU" smtClean="0"/>
              <a:pPr/>
              <a:t>06.12.2017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FFE488B-5FAA-487D-83DA-D829F71230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B05052A-660A-409F-BE59-D173B44EE80F}" type="datetimeFigureOut">
              <a:rPr lang="ru-RU" smtClean="0"/>
              <a:pPr/>
              <a:t>06.12.2017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FFE488B-5FAA-487D-83DA-D829F71230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5052A-660A-409F-BE59-D173B44EE80F}" type="datetimeFigureOut">
              <a:rPr lang="ru-RU" smtClean="0"/>
              <a:pPr/>
              <a:t>06.12.2017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4FFE488B-5FAA-487D-83DA-D829F71230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5052A-660A-409F-BE59-D173B44EE80F}" type="datetimeFigureOut">
              <a:rPr lang="ru-RU" smtClean="0"/>
              <a:pPr/>
              <a:t>06.12.2017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4FFE488B-5FAA-487D-83DA-D829F71230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5052A-660A-409F-BE59-D173B44EE80F}" type="datetimeFigureOut">
              <a:rPr lang="ru-RU" smtClean="0"/>
              <a:pPr/>
              <a:t>06.12.2017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E488B-5FAA-487D-83DA-D829F712309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5052A-660A-409F-BE59-D173B44EE80F}" type="datetimeFigureOut">
              <a:rPr lang="ru-RU" smtClean="0"/>
              <a:pPr/>
              <a:t>06.12.2017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E488B-5FAA-487D-83DA-D829F71230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5052A-660A-409F-BE59-D173B44EE80F}" type="datetimeFigureOut">
              <a:rPr lang="ru-RU" smtClean="0"/>
              <a:pPr/>
              <a:t>06.12.2017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4FFE488B-5FAA-487D-83DA-D829F712309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5052A-660A-409F-BE59-D173B44EE80F}" type="datetimeFigureOut">
              <a:rPr lang="ru-RU" smtClean="0"/>
              <a:pPr/>
              <a:t>06.12.2017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E488B-5FAA-487D-83DA-D829F71230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5052A-660A-409F-BE59-D173B44EE80F}" type="datetimeFigureOut">
              <a:rPr lang="ru-RU" smtClean="0"/>
              <a:pPr/>
              <a:t>06.12.2017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E488B-5FAA-487D-83DA-D829F71230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B05052A-660A-409F-BE59-D173B44EE80F}" type="datetimeFigureOut">
              <a:rPr lang="ru-RU" smtClean="0"/>
              <a:pPr/>
              <a:t>06.12.2017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FFE488B-5FAA-487D-83DA-D829F712309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5052A-660A-409F-BE59-D173B44EE80F}" type="datetimeFigureOut">
              <a:rPr lang="ru-RU" smtClean="0"/>
              <a:pPr/>
              <a:t>06.12.2017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E488B-5FAA-487D-83DA-D829F71230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5052A-660A-409F-BE59-D173B44EE80F}" type="datetimeFigureOut">
              <a:rPr lang="ru-RU" smtClean="0"/>
              <a:pPr/>
              <a:t>06.12.2017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E488B-5FAA-487D-83DA-D829F712309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5052A-660A-409F-BE59-D173B44EE80F}" type="datetimeFigureOut">
              <a:rPr lang="ru-RU" smtClean="0"/>
              <a:pPr/>
              <a:t>06.12.2017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E488B-5FAA-487D-83DA-D829F71230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5052A-660A-409F-BE59-D173B44EE80F}" type="datetimeFigureOut">
              <a:rPr lang="ru-RU" smtClean="0"/>
              <a:pPr/>
              <a:t>06.12.2017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E488B-5FAA-487D-83DA-D829F71230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B05052A-660A-409F-BE59-D173B44EE80F}" type="datetimeFigureOut">
              <a:rPr lang="ru-RU" smtClean="0"/>
              <a:pPr/>
              <a:t>06.12.2017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FFE488B-5FAA-487D-83DA-D829F71230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B05052A-660A-409F-BE59-D173B44EE80F}" type="datetimeFigureOut">
              <a:rPr lang="ru-RU" smtClean="0"/>
              <a:pPr/>
              <a:t>06.12.2017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FFE488B-5FAA-487D-83DA-D829F71230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B05052A-660A-409F-BE59-D173B44EE80F}" type="datetimeFigureOut">
              <a:rPr lang="ru-RU" smtClean="0"/>
              <a:pPr/>
              <a:t>06.12.2017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FFE488B-5FAA-487D-83DA-D829F71230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B05052A-660A-409F-BE59-D173B44EE80F}" type="datetimeFigureOut">
              <a:rPr lang="ru-RU" smtClean="0"/>
              <a:pPr/>
              <a:t>06.12.2017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FFE488B-5FAA-487D-83DA-D829F712309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B05052A-660A-409F-BE59-D173B44EE80F}" type="datetimeFigureOut">
              <a:rPr lang="ru-RU" smtClean="0"/>
              <a:pPr/>
              <a:t>06.12.2017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FFE488B-5FAA-487D-83DA-D829F71230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B05052A-660A-409F-BE59-D173B44EE80F}" type="datetimeFigureOut">
              <a:rPr lang="ru-RU" smtClean="0"/>
              <a:pPr/>
              <a:t>06.12.2017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FFE488B-5FAA-487D-83DA-D829F712309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1B05052A-660A-409F-BE59-D173B44EE80F}" type="datetimeFigureOut">
              <a:rPr lang="ru-RU" smtClean="0"/>
              <a:pPr/>
              <a:t>06.12.2017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4FFE488B-5FAA-487D-83DA-D829F712309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1B05052A-660A-409F-BE59-D173B44EE80F}" type="datetimeFigureOut">
              <a:rPr lang="ru-RU" smtClean="0"/>
              <a:pPr/>
              <a:t>06.12.2017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4FFE488B-5FAA-487D-83DA-D829F712309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1B05052A-660A-409F-BE59-D173B44EE80F}" type="datetimeFigureOut">
              <a:rPr lang="ru-RU" smtClean="0"/>
              <a:pPr/>
              <a:t>06.12.2017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4FFE488B-5FAA-487D-83DA-D829F712309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E:\&#1087;&#1088;&#1086;&#1073;&#1083;&#1077;&#1084;&#1085;&#1099;&#1081;%20&#1091;&#1088;&#1086;&#1082;\&#1060;&#1052;.flv.mp4" TargetMode="External"/><Relationship Id="rId4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gif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31640" y="1124744"/>
            <a:ext cx="7406640" cy="1472184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 smtClean="0">
                <a:latin typeface="BatangChe" pitchFamily="49" charset="-127"/>
                <a:ea typeface="BatangChe" pitchFamily="49" charset="-127"/>
              </a:rPr>
              <a:t>УРОК - ИГРА</a:t>
            </a:r>
            <a:endParaRPr lang="ru-RU" sz="6000" b="1" dirty="0">
              <a:latin typeface="BatangChe" pitchFamily="49" charset="-127"/>
              <a:ea typeface="BatangChe" pitchFamily="49" charset="-127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3212976"/>
            <a:ext cx="7406640" cy="1224136"/>
          </a:xfrm>
        </p:spPr>
        <p:txBody>
          <a:bodyPr>
            <a:normAutofit fontScale="70000" lnSpcReduction="20000"/>
          </a:bodyPr>
          <a:lstStyle/>
          <a:p>
            <a:pPr algn="ctr"/>
            <a:r>
              <a:rPr lang="ru-RU" sz="9600" dirty="0" smtClean="0">
                <a:solidFill>
                  <a:srgbClr val="00B050"/>
                </a:solidFill>
              </a:rPr>
              <a:t>Физический квест</a:t>
            </a:r>
          </a:p>
          <a:p>
            <a:pPr algn="ctr"/>
            <a:endParaRPr lang="ru-RU" sz="9600" dirty="0">
              <a:solidFill>
                <a:srgbClr val="00B05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95936" y="5733256"/>
            <a:ext cx="38024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Учитель физики МОУ «СОШ №3 г.Балабаново </a:t>
            </a:r>
          </a:p>
          <a:p>
            <a:pPr algn="ctr"/>
            <a:r>
              <a:rPr lang="ru-RU" sz="14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Эм</a:t>
            </a:r>
            <a:r>
              <a:rPr lang="ru-RU" sz="1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Анжелика</a:t>
            </a:r>
            <a:r>
              <a:rPr lang="ru-RU" sz="1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Радиславовна</a:t>
            </a:r>
            <a:endParaRPr lang="ru-RU" sz="14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В добрый путь!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412776"/>
            <a:ext cx="7560840" cy="49271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Arial Narrow" pitchFamily="34" charset="0"/>
                <a:ea typeface="BatangChe" pitchFamily="49" charset="-127"/>
              </a:rPr>
              <a:t>Быстрее всех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Arial Narrow" pitchFamily="34" charset="0"/>
              <a:ea typeface="BatangChe" pitchFamily="49" charset="-127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200" dirty="0" smtClean="0">
                <a:solidFill>
                  <a:schemeClr val="accent6">
                    <a:lumMod val="50000"/>
                  </a:schemeClr>
                </a:solidFill>
              </a:rPr>
              <a:t>1. Сила тяжести определяется…</a:t>
            </a:r>
          </a:p>
          <a:p>
            <a:pPr>
              <a:buNone/>
            </a:pPr>
            <a:r>
              <a:rPr lang="ru-RU" sz="2200" dirty="0" smtClean="0">
                <a:solidFill>
                  <a:schemeClr val="accent6">
                    <a:lumMod val="50000"/>
                  </a:schemeClr>
                </a:solidFill>
              </a:rPr>
              <a:t>А. </a:t>
            </a:r>
            <a:r>
              <a:rPr lang="en-US" sz="2200" dirty="0" smtClean="0">
                <a:solidFill>
                  <a:schemeClr val="accent6">
                    <a:lumMod val="50000"/>
                  </a:schemeClr>
                </a:solidFill>
              </a:rPr>
              <a:t>F</a:t>
            </a:r>
            <a:r>
              <a:rPr lang="ru-RU" sz="2200" dirty="0" smtClean="0">
                <a:solidFill>
                  <a:schemeClr val="accent6">
                    <a:lumMod val="50000"/>
                  </a:schemeClr>
                </a:solidFill>
              </a:rPr>
              <a:t>=</a:t>
            </a:r>
            <a:r>
              <a:rPr lang="en-US" sz="2200" dirty="0" smtClean="0">
                <a:solidFill>
                  <a:schemeClr val="accent6">
                    <a:lumMod val="50000"/>
                  </a:schemeClr>
                </a:solidFill>
              </a:rPr>
              <a:t>mg</a:t>
            </a:r>
            <a:r>
              <a:rPr lang="ru-RU" sz="2200" dirty="0" smtClean="0">
                <a:solidFill>
                  <a:schemeClr val="accent6">
                    <a:lumMod val="50000"/>
                  </a:schemeClr>
                </a:solidFill>
              </a:rPr>
              <a:t>         Б. </a:t>
            </a:r>
            <a:r>
              <a:rPr lang="en-US" sz="2200" dirty="0" smtClean="0">
                <a:solidFill>
                  <a:schemeClr val="accent6">
                    <a:lumMod val="50000"/>
                  </a:schemeClr>
                </a:solidFill>
              </a:rPr>
              <a:t>F</a:t>
            </a:r>
            <a:r>
              <a:rPr lang="ru-RU" sz="2200" dirty="0" smtClean="0">
                <a:solidFill>
                  <a:schemeClr val="accent6">
                    <a:lumMod val="50000"/>
                  </a:schemeClr>
                </a:solidFill>
              </a:rPr>
              <a:t>=</a:t>
            </a:r>
            <a:r>
              <a:rPr lang="en-US" sz="2200" dirty="0" err="1" smtClean="0">
                <a:solidFill>
                  <a:schemeClr val="accent6">
                    <a:lumMod val="50000"/>
                  </a:schemeClr>
                </a:solidFill>
              </a:rPr>
              <a:t>ρgh</a:t>
            </a:r>
            <a:r>
              <a:rPr lang="ru-RU" sz="2200" dirty="0" smtClean="0">
                <a:solidFill>
                  <a:schemeClr val="accent6">
                    <a:lumMod val="50000"/>
                  </a:schemeClr>
                </a:solidFill>
              </a:rPr>
              <a:t>           В. </a:t>
            </a:r>
            <a:r>
              <a:rPr lang="en-US" sz="2200" dirty="0" smtClean="0">
                <a:solidFill>
                  <a:schemeClr val="accent6">
                    <a:lumMod val="50000"/>
                  </a:schemeClr>
                </a:solidFill>
              </a:rPr>
              <a:t>F</a:t>
            </a:r>
            <a:r>
              <a:rPr lang="ru-RU" sz="2200" dirty="0" smtClean="0">
                <a:solidFill>
                  <a:schemeClr val="accent6">
                    <a:lumMod val="50000"/>
                  </a:schemeClr>
                </a:solidFill>
              </a:rPr>
              <a:t>=</a:t>
            </a:r>
            <a:r>
              <a:rPr lang="en-US" sz="2200" dirty="0" err="1" smtClean="0">
                <a:solidFill>
                  <a:schemeClr val="accent6">
                    <a:lumMod val="50000"/>
                  </a:schemeClr>
                </a:solidFill>
              </a:rPr>
              <a:t>ρgV</a:t>
            </a:r>
            <a:endParaRPr lang="ru-RU" sz="22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>
              <a:buNone/>
            </a:pPr>
            <a:endParaRPr lang="ru-RU" sz="22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>
              <a:buNone/>
            </a:pPr>
            <a:r>
              <a:rPr lang="ru-RU" sz="2200" dirty="0" smtClean="0">
                <a:solidFill>
                  <a:schemeClr val="accent6">
                    <a:lumMod val="50000"/>
                  </a:schemeClr>
                </a:solidFill>
              </a:rPr>
              <a:t>2. Сила тяжести направлена….</a:t>
            </a:r>
          </a:p>
          <a:p>
            <a:pPr>
              <a:buNone/>
            </a:pPr>
            <a:r>
              <a:rPr lang="ru-RU" sz="2200" dirty="0" smtClean="0">
                <a:solidFill>
                  <a:schemeClr val="accent6">
                    <a:lumMod val="50000"/>
                  </a:schemeClr>
                </a:solidFill>
              </a:rPr>
              <a:t>А. Вверх                           Б. Вниз                           В. Горизонтально</a:t>
            </a:r>
          </a:p>
          <a:p>
            <a:pPr>
              <a:buNone/>
            </a:pPr>
            <a:endParaRPr lang="ru-RU" sz="22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>
              <a:buNone/>
            </a:pPr>
            <a:r>
              <a:rPr lang="ru-RU" sz="2200" dirty="0" smtClean="0">
                <a:solidFill>
                  <a:schemeClr val="accent6">
                    <a:lumMod val="50000"/>
                  </a:schemeClr>
                </a:solidFill>
              </a:rPr>
              <a:t>3.  Архимедова сила определяется…</a:t>
            </a:r>
          </a:p>
          <a:p>
            <a:pPr>
              <a:buNone/>
            </a:pPr>
            <a:r>
              <a:rPr lang="ru-RU" sz="2200" dirty="0" smtClean="0">
                <a:solidFill>
                  <a:schemeClr val="accent6">
                    <a:lumMod val="50000"/>
                  </a:schemeClr>
                </a:solidFill>
              </a:rPr>
              <a:t>А. </a:t>
            </a:r>
            <a:r>
              <a:rPr lang="en-US" sz="2200" dirty="0" smtClean="0">
                <a:solidFill>
                  <a:schemeClr val="accent6">
                    <a:lumMod val="50000"/>
                  </a:schemeClr>
                </a:solidFill>
              </a:rPr>
              <a:t>F</a:t>
            </a:r>
            <a:r>
              <a:rPr lang="ru-RU" sz="2200" dirty="0" smtClean="0">
                <a:solidFill>
                  <a:schemeClr val="accent6">
                    <a:lumMod val="50000"/>
                  </a:schemeClr>
                </a:solidFill>
              </a:rPr>
              <a:t>=</a:t>
            </a:r>
            <a:r>
              <a:rPr lang="en-US" sz="2200" dirty="0" smtClean="0">
                <a:solidFill>
                  <a:schemeClr val="accent6">
                    <a:lumMod val="50000"/>
                  </a:schemeClr>
                </a:solidFill>
              </a:rPr>
              <a:t>mg</a:t>
            </a:r>
            <a:r>
              <a:rPr lang="ru-RU" sz="2200" dirty="0" smtClean="0">
                <a:solidFill>
                  <a:schemeClr val="accent6">
                    <a:lumMod val="50000"/>
                  </a:schemeClr>
                </a:solidFill>
              </a:rPr>
              <a:t>                    Б. </a:t>
            </a:r>
            <a:r>
              <a:rPr lang="en-US" sz="2200" dirty="0" smtClean="0">
                <a:solidFill>
                  <a:schemeClr val="accent6">
                    <a:lumMod val="50000"/>
                  </a:schemeClr>
                </a:solidFill>
              </a:rPr>
              <a:t>F</a:t>
            </a:r>
            <a:r>
              <a:rPr lang="ru-RU" sz="2200" dirty="0" smtClean="0">
                <a:solidFill>
                  <a:schemeClr val="accent6">
                    <a:lumMod val="50000"/>
                  </a:schemeClr>
                </a:solidFill>
              </a:rPr>
              <a:t>=</a:t>
            </a:r>
            <a:r>
              <a:rPr lang="en-US" sz="2200" dirty="0" err="1" smtClean="0">
                <a:solidFill>
                  <a:schemeClr val="accent6">
                    <a:lumMod val="50000"/>
                  </a:schemeClr>
                </a:solidFill>
              </a:rPr>
              <a:t>ρgh</a:t>
            </a:r>
            <a:r>
              <a:rPr lang="ru-RU" sz="2200" dirty="0" smtClean="0">
                <a:solidFill>
                  <a:schemeClr val="accent6">
                    <a:lumMod val="50000"/>
                  </a:schemeClr>
                </a:solidFill>
              </a:rPr>
              <a:t>                    В. </a:t>
            </a:r>
            <a:r>
              <a:rPr lang="en-US" sz="2200" dirty="0" smtClean="0">
                <a:solidFill>
                  <a:schemeClr val="accent6">
                    <a:lumMod val="50000"/>
                  </a:schemeClr>
                </a:solidFill>
              </a:rPr>
              <a:t>F</a:t>
            </a:r>
            <a:r>
              <a:rPr lang="ru-RU" sz="2200" dirty="0" smtClean="0">
                <a:solidFill>
                  <a:schemeClr val="accent6">
                    <a:lumMod val="50000"/>
                  </a:schemeClr>
                </a:solidFill>
              </a:rPr>
              <a:t>=</a:t>
            </a:r>
            <a:r>
              <a:rPr lang="en-US" sz="2200" dirty="0" err="1" smtClean="0">
                <a:solidFill>
                  <a:schemeClr val="accent6">
                    <a:lumMod val="50000"/>
                  </a:schemeClr>
                </a:solidFill>
              </a:rPr>
              <a:t>ρgV</a:t>
            </a:r>
            <a:endParaRPr lang="en-US" sz="22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>
              <a:buNone/>
            </a:pPr>
            <a:endParaRPr lang="ru-RU" sz="22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>
              <a:buNone/>
            </a:pPr>
            <a:r>
              <a:rPr lang="ru-RU" sz="2200" dirty="0" smtClean="0">
                <a:solidFill>
                  <a:schemeClr val="accent6">
                    <a:lumMod val="50000"/>
                  </a:schemeClr>
                </a:solidFill>
              </a:rPr>
              <a:t>4. Сила Архимеда направлена…</a:t>
            </a:r>
          </a:p>
          <a:p>
            <a:pPr>
              <a:buNone/>
            </a:pPr>
            <a:r>
              <a:rPr lang="ru-RU" sz="2200" dirty="0" smtClean="0">
                <a:solidFill>
                  <a:schemeClr val="accent6">
                    <a:lumMod val="50000"/>
                  </a:schemeClr>
                </a:solidFill>
              </a:rPr>
              <a:t>А. Вверх                             Б. Вниз                          В. Горизонтально </a:t>
            </a:r>
          </a:p>
          <a:p>
            <a:pPr>
              <a:buNone/>
            </a:pPr>
            <a:r>
              <a:rPr lang="ru-RU" sz="2200" b="1" dirty="0" smtClean="0">
                <a:solidFill>
                  <a:schemeClr val="accent6">
                    <a:lumMod val="50000"/>
                  </a:schemeClr>
                </a:solidFill>
              </a:rPr>
              <a:t> </a:t>
            </a:r>
            <a:endParaRPr lang="ru-RU" sz="2200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Правильные ответы:</a:t>
            </a:r>
            <a:endParaRPr lang="ru-RU" dirty="0"/>
          </a:p>
        </p:txBody>
      </p:sp>
      <p:sp>
        <p:nvSpPr>
          <p:cNvPr id="4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200" dirty="0" smtClean="0">
                <a:solidFill>
                  <a:schemeClr val="accent6">
                    <a:lumMod val="50000"/>
                  </a:schemeClr>
                </a:solidFill>
              </a:rPr>
              <a:t>1. Сила тяжести определяется…</a:t>
            </a:r>
          </a:p>
          <a:p>
            <a:pPr>
              <a:buNone/>
            </a:pPr>
            <a:r>
              <a:rPr lang="ru-RU" sz="2200" dirty="0" smtClean="0">
                <a:solidFill>
                  <a:srgbClr val="C00000"/>
                </a:solidFill>
              </a:rPr>
              <a:t>А. </a:t>
            </a:r>
            <a:r>
              <a:rPr lang="en-US" sz="2200" dirty="0" smtClean="0">
                <a:solidFill>
                  <a:srgbClr val="C00000"/>
                </a:solidFill>
              </a:rPr>
              <a:t>F</a:t>
            </a:r>
            <a:r>
              <a:rPr lang="ru-RU" sz="2200" dirty="0" smtClean="0">
                <a:solidFill>
                  <a:srgbClr val="C00000"/>
                </a:solidFill>
              </a:rPr>
              <a:t>=</a:t>
            </a:r>
            <a:r>
              <a:rPr lang="en-US" sz="2200" dirty="0" smtClean="0">
                <a:solidFill>
                  <a:srgbClr val="C00000"/>
                </a:solidFill>
              </a:rPr>
              <a:t>mg</a:t>
            </a:r>
            <a:r>
              <a:rPr lang="ru-RU" sz="2200" dirty="0" smtClean="0">
                <a:solidFill>
                  <a:srgbClr val="C00000"/>
                </a:solidFill>
              </a:rPr>
              <a:t>         </a:t>
            </a:r>
            <a:r>
              <a:rPr lang="ru-RU" sz="2200" dirty="0" smtClean="0">
                <a:solidFill>
                  <a:schemeClr val="accent6">
                    <a:lumMod val="50000"/>
                  </a:schemeClr>
                </a:solidFill>
              </a:rPr>
              <a:t>Б. </a:t>
            </a:r>
            <a:r>
              <a:rPr lang="en-US" sz="2200" dirty="0" smtClean="0">
                <a:solidFill>
                  <a:schemeClr val="accent6">
                    <a:lumMod val="50000"/>
                  </a:schemeClr>
                </a:solidFill>
              </a:rPr>
              <a:t>F</a:t>
            </a:r>
            <a:r>
              <a:rPr lang="ru-RU" sz="2200" dirty="0" smtClean="0">
                <a:solidFill>
                  <a:schemeClr val="accent6">
                    <a:lumMod val="50000"/>
                  </a:schemeClr>
                </a:solidFill>
              </a:rPr>
              <a:t>=</a:t>
            </a:r>
            <a:r>
              <a:rPr lang="en-US" sz="2200" dirty="0" err="1" smtClean="0">
                <a:solidFill>
                  <a:schemeClr val="accent6">
                    <a:lumMod val="50000"/>
                  </a:schemeClr>
                </a:solidFill>
              </a:rPr>
              <a:t>ρgh</a:t>
            </a:r>
            <a:r>
              <a:rPr lang="ru-RU" sz="2200" dirty="0" smtClean="0">
                <a:solidFill>
                  <a:schemeClr val="accent6">
                    <a:lumMod val="50000"/>
                  </a:schemeClr>
                </a:solidFill>
              </a:rPr>
              <a:t>           В. </a:t>
            </a:r>
            <a:r>
              <a:rPr lang="en-US" sz="2200" dirty="0" smtClean="0">
                <a:solidFill>
                  <a:schemeClr val="accent6">
                    <a:lumMod val="50000"/>
                  </a:schemeClr>
                </a:solidFill>
              </a:rPr>
              <a:t>F</a:t>
            </a:r>
            <a:r>
              <a:rPr lang="ru-RU" sz="2200" dirty="0" smtClean="0">
                <a:solidFill>
                  <a:schemeClr val="accent6">
                    <a:lumMod val="50000"/>
                  </a:schemeClr>
                </a:solidFill>
              </a:rPr>
              <a:t>=</a:t>
            </a:r>
            <a:r>
              <a:rPr lang="en-US" sz="2200" dirty="0" err="1" smtClean="0">
                <a:solidFill>
                  <a:schemeClr val="accent6">
                    <a:lumMod val="50000"/>
                  </a:schemeClr>
                </a:solidFill>
              </a:rPr>
              <a:t>ρgV</a:t>
            </a:r>
            <a:endParaRPr lang="ru-RU" sz="22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>
              <a:buNone/>
            </a:pPr>
            <a:endParaRPr lang="ru-RU" sz="22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>
              <a:buNone/>
            </a:pPr>
            <a:r>
              <a:rPr lang="ru-RU" sz="2200" dirty="0" smtClean="0">
                <a:solidFill>
                  <a:schemeClr val="accent6">
                    <a:lumMod val="50000"/>
                  </a:schemeClr>
                </a:solidFill>
              </a:rPr>
              <a:t>2. Сила тяжести направлена….</a:t>
            </a:r>
          </a:p>
          <a:p>
            <a:pPr>
              <a:buNone/>
            </a:pPr>
            <a:r>
              <a:rPr lang="ru-RU" sz="2200" dirty="0" smtClean="0">
                <a:solidFill>
                  <a:schemeClr val="accent6">
                    <a:lumMod val="50000"/>
                  </a:schemeClr>
                </a:solidFill>
              </a:rPr>
              <a:t>А. Вверх                           </a:t>
            </a:r>
            <a:r>
              <a:rPr lang="ru-RU" sz="2200" dirty="0" smtClean="0">
                <a:solidFill>
                  <a:srgbClr val="C00000"/>
                </a:solidFill>
              </a:rPr>
              <a:t>Б. Вниз                           </a:t>
            </a:r>
            <a:r>
              <a:rPr lang="ru-RU" sz="2200" dirty="0" smtClean="0">
                <a:solidFill>
                  <a:schemeClr val="accent6">
                    <a:lumMod val="50000"/>
                  </a:schemeClr>
                </a:solidFill>
              </a:rPr>
              <a:t>В. Горизонтально</a:t>
            </a:r>
          </a:p>
          <a:p>
            <a:pPr>
              <a:buNone/>
            </a:pPr>
            <a:endParaRPr lang="ru-RU" sz="22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>
              <a:buNone/>
            </a:pPr>
            <a:r>
              <a:rPr lang="ru-RU" sz="2200" dirty="0" smtClean="0">
                <a:solidFill>
                  <a:schemeClr val="accent6">
                    <a:lumMod val="50000"/>
                  </a:schemeClr>
                </a:solidFill>
              </a:rPr>
              <a:t>3.  Архимедова сила определяется…</a:t>
            </a:r>
          </a:p>
          <a:p>
            <a:pPr>
              <a:buNone/>
            </a:pPr>
            <a:r>
              <a:rPr lang="ru-RU" sz="2200" dirty="0" smtClean="0">
                <a:solidFill>
                  <a:schemeClr val="accent6">
                    <a:lumMod val="50000"/>
                  </a:schemeClr>
                </a:solidFill>
              </a:rPr>
              <a:t>А. </a:t>
            </a:r>
            <a:r>
              <a:rPr lang="en-US" sz="2200" dirty="0" smtClean="0">
                <a:solidFill>
                  <a:schemeClr val="accent6">
                    <a:lumMod val="50000"/>
                  </a:schemeClr>
                </a:solidFill>
              </a:rPr>
              <a:t>F</a:t>
            </a:r>
            <a:r>
              <a:rPr lang="ru-RU" sz="2200" dirty="0" smtClean="0">
                <a:solidFill>
                  <a:schemeClr val="accent6">
                    <a:lumMod val="50000"/>
                  </a:schemeClr>
                </a:solidFill>
              </a:rPr>
              <a:t>=</a:t>
            </a:r>
            <a:r>
              <a:rPr lang="en-US" sz="2200" dirty="0" smtClean="0">
                <a:solidFill>
                  <a:schemeClr val="accent6">
                    <a:lumMod val="50000"/>
                  </a:schemeClr>
                </a:solidFill>
              </a:rPr>
              <a:t>mg</a:t>
            </a:r>
            <a:r>
              <a:rPr lang="ru-RU" sz="2200" dirty="0" smtClean="0">
                <a:solidFill>
                  <a:schemeClr val="accent6">
                    <a:lumMod val="50000"/>
                  </a:schemeClr>
                </a:solidFill>
              </a:rPr>
              <a:t>                    Б. </a:t>
            </a:r>
            <a:r>
              <a:rPr lang="en-US" sz="2200" dirty="0" smtClean="0">
                <a:solidFill>
                  <a:schemeClr val="accent6">
                    <a:lumMod val="50000"/>
                  </a:schemeClr>
                </a:solidFill>
              </a:rPr>
              <a:t>F</a:t>
            </a:r>
            <a:r>
              <a:rPr lang="ru-RU" sz="2200" dirty="0" smtClean="0">
                <a:solidFill>
                  <a:schemeClr val="accent6">
                    <a:lumMod val="50000"/>
                  </a:schemeClr>
                </a:solidFill>
              </a:rPr>
              <a:t>=</a:t>
            </a:r>
            <a:r>
              <a:rPr lang="en-US" sz="2200" dirty="0" err="1" smtClean="0">
                <a:solidFill>
                  <a:schemeClr val="accent6">
                    <a:lumMod val="50000"/>
                  </a:schemeClr>
                </a:solidFill>
              </a:rPr>
              <a:t>ρgh</a:t>
            </a:r>
            <a:r>
              <a:rPr lang="ru-RU" sz="2200" dirty="0" smtClean="0">
                <a:solidFill>
                  <a:schemeClr val="accent6">
                    <a:lumMod val="50000"/>
                  </a:schemeClr>
                </a:solidFill>
              </a:rPr>
              <a:t>                    </a:t>
            </a:r>
            <a:r>
              <a:rPr lang="ru-RU" sz="2200" dirty="0" smtClean="0">
                <a:solidFill>
                  <a:srgbClr val="C00000"/>
                </a:solidFill>
              </a:rPr>
              <a:t>В. </a:t>
            </a:r>
            <a:r>
              <a:rPr lang="en-US" sz="2200" dirty="0" smtClean="0">
                <a:solidFill>
                  <a:srgbClr val="C00000"/>
                </a:solidFill>
              </a:rPr>
              <a:t>F</a:t>
            </a:r>
            <a:r>
              <a:rPr lang="ru-RU" sz="2200" dirty="0" smtClean="0">
                <a:solidFill>
                  <a:srgbClr val="C00000"/>
                </a:solidFill>
              </a:rPr>
              <a:t>=</a:t>
            </a:r>
            <a:r>
              <a:rPr lang="en-US" sz="2200" dirty="0" err="1" smtClean="0">
                <a:solidFill>
                  <a:srgbClr val="C00000"/>
                </a:solidFill>
              </a:rPr>
              <a:t>ρgV</a:t>
            </a:r>
            <a:endParaRPr lang="ru-RU" sz="22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>
              <a:buNone/>
            </a:pPr>
            <a:endParaRPr lang="ru-RU" sz="22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>
              <a:buNone/>
            </a:pPr>
            <a:r>
              <a:rPr lang="ru-RU" sz="2200" dirty="0" smtClean="0">
                <a:solidFill>
                  <a:schemeClr val="accent6">
                    <a:lumMod val="50000"/>
                  </a:schemeClr>
                </a:solidFill>
              </a:rPr>
              <a:t>4. Сила Архимеда направлена…</a:t>
            </a:r>
          </a:p>
          <a:p>
            <a:pPr>
              <a:buNone/>
            </a:pPr>
            <a:r>
              <a:rPr lang="ru-RU" sz="2200" dirty="0" smtClean="0">
                <a:solidFill>
                  <a:srgbClr val="C00000"/>
                </a:solidFill>
              </a:rPr>
              <a:t>А. Вверх                             </a:t>
            </a:r>
            <a:r>
              <a:rPr lang="ru-RU" sz="2200" dirty="0" smtClean="0">
                <a:solidFill>
                  <a:schemeClr val="accent6">
                    <a:lumMod val="50000"/>
                  </a:schemeClr>
                </a:solidFill>
              </a:rPr>
              <a:t>Б. Вниз                          В. Горизонтально </a:t>
            </a:r>
          </a:p>
          <a:p>
            <a:pPr>
              <a:buNone/>
            </a:pPr>
            <a:r>
              <a:rPr lang="ru-RU" sz="2200" b="1" dirty="0" smtClean="0">
                <a:solidFill>
                  <a:schemeClr val="accent6">
                    <a:lumMod val="50000"/>
                  </a:schemeClr>
                </a:solidFill>
              </a:rPr>
              <a:t> </a:t>
            </a:r>
            <a:endParaRPr lang="ru-RU" sz="2200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5" descr="картинка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12160" y="4581128"/>
            <a:ext cx="2925366" cy="2117966"/>
          </a:xfrm>
          <a:prstGeom prst="rect">
            <a:avLst/>
          </a:prstGeom>
        </p:spPr>
      </p:pic>
      <p:sp>
        <p:nvSpPr>
          <p:cNvPr id="5" name="Овал 4"/>
          <p:cNvSpPr/>
          <p:nvPr/>
        </p:nvSpPr>
        <p:spPr>
          <a:xfrm>
            <a:off x="7236296" y="5157192"/>
            <a:ext cx="144016" cy="144016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H="1">
            <a:off x="7380312" y="5085184"/>
            <a:ext cx="576064" cy="14401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971600" y="404664"/>
            <a:ext cx="48086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Долина ветров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26" name="Picture 2" descr="http://www.uib.no/sites/w3.uib.no/files/styles/content_main/public/w2/co/colourbox2232618.jpg?itok=8vycU554&amp;timestamp=139661788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2636912"/>
            <a:ext cx="3638299" cy="2520280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4716016" y="1556792"/>
            <a:ext cx="432048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Площадь льдины 8м², толщина 25см. Вычислите архимедову силу, действующую на эту льдину в пресной воде.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268760"/>
            <a:ext cx="2592288" cy="1981200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Дано:               </a:t>
            </a:r>
            <a:br>
              <a:rPr lang="ru-RU" dirty="0" smtClean="0"/>
            </a:br>
            <a:r>
              <a:rPr lang="en-US" sz="2000" b="0" dirty="0" smtClean="0"/>
              <a:t>S </a:t>
            </a:r>
            <a:r>
              <a:rPr lang="ru-RU" sz="2000" b="0" dirty="0" smtClean="0"/>
              <a:t>= 8 м</a:t>
            </a:r>
            <a:r>
              <a:rPr lang="ru-RU" sz="2000" b="0" baseline="30000" dirty="0" smtClean="0"/>
              <a:t>2</a:t>
            </a:r>
            <a:r>
              <a:rPr lang="ru-RU" sz="2000" b="0" dirty="0" smtClean="0"/>
              <a:t>             </a:t>
            </a:r>
            <a:br>
              <a:rPr lang="ru-RU" sz="2000" b="0" dirty="0" smtClean="0"/>
            </a:br>
            <a:r>
              <a:rPr lang="en-US" sz="2000" b="0" dirty="0" smtClean="0"/>
              <a:t>d </a:t>
            </a:r>
            <a:r>
              <a:rPr lang="ru-RU" sz="2000" b="0" dirty="0" smtClean="0"/>
              <a:t>= 25 см = 0,25м </a:t>
            </a:r>
            <a:r>
              <a:rPr lang="ru-RU" sz="2000" dirty="0" smtClean="0">
                <a:solidFill>
                  <a:srgbClr val="00B050"/>
                </a:solidFill>
              </a:rPr>
              <a:t>(1б.)</a:t>
            </a:r>
            <a:r>
              <a:rPr lang="ru-RU" sz="2000" b="0" dirty="0" smtClean="0"/>
              <a:t/>
            </a:r>
            <a:br>
              <a:rPr lang="ru-RU" sz="2000" b="0" dirty="0" smtClean="0"/>
            </a:br>
            <a:r>
              <a:rPr lang="ru-RU" sz="2000" b="0" dirty="0" err="1" smtClean="0"/>
              <a:t>ρ </a:t>
            </a:r>
            <a:r>
              <a:rPr lang="ru-RU" sz="2000" b="0" dirty="0" smtClean="0"/>
              <a:t>= 1000 кг/м</a:t>
            </a:r>
            <a:r>
              <a:rPr lang="ru-RU" sz="2000" b="0" baseline="30000" dirty="0" smtClean="0"/>
              <a:t>3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________  </a:t>
            </a:r>
            <a:br>
              <a:rPr lang="ru-RU" dirty="0" smtClean="0"/>
            </a:br>
            <a:r>
              <a:rPr lang="en-US" dirty="0" smtClean="0"/>
              <a:t>F</a:t>
            </a:r>
            <a:r>
              <a:rPr lang="ru-RU" dirty="0" smtClean="0"/>
              <a:t>а = ?                   </a:t>
            </a:r>
            <a:endParaRPr lang="ru-RU" dirty="0"/>
          </a:p>
        </p:txBody>
      </p:sp>
      <p:pic>
        <p:nvPicPr>
          <p:cNvPr id="9" name="Рисунок 8" descr="моло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2846" r="2846"/>
          <a:stretch>
            <a:fillRect/>
          </a:stretch>
        </p:blipFill>
        <p:spPr>
          <a:xfrm>
            <a:off x="5436096" y="1772816"/>
            <a:ext cx="3563888" cy="2834056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99592" y="332656"/>
            <a:ext cx="4419600" cy="477416"/>
          </a:xfrm>
        </p:spPr>
        <p:txBody>
          <a:bodyPr>
            <a:normAutofit/>
          </a:bodyPr>
          <a:lstStyle/>
          <a:p>
            <a:r>
              <a:rPr lang="ru-RU" sz="2400" b="1" i="1" dirty="0" smtClean="0">
                <a:solidFill>
                  <a:srgbClr val="C00000"/>
                </a:solidFill>
                <a:latin typeface="Batang" pitchFamily="18" charset="-127"/>
                <a:ea typeface="Batang" pitchFamily="18" charset="-127"/>
              </a:rPr>
              <a:t>Проверьте решение задачи</a:t>
            </a:r>
            <a:endParaRPr lang="ru-RU" sz="2400" b="1" i="1" dirty="0">
              <a:solidFill>
                <a:srgbClr val="C00000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47864" y="1052736"/>
            <a:ext cx="2088232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</a:rPr>
              <a:t>Решение:</a:t>
            </a:r>
          </a:p>
          <a:p>
            <a:pPr>
              <a:lnSpc>
                <a:spcPct val="150000"/>
              </a:lnSpc>
            </a:pPr>
            <a:r>
              <a:rPr lang="en-US" sz="2000" b="1" dirty="0" smtClean="0">
                <a:solidFill>
                  <a:schemeClr val="accent5">
                    <a:lumMod val="50000"/>
                  </a:schemeClr>
                </a:solidFill>
              </a:rPr>
              <a:t>F</a:t>
            </a: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</a:rPr>
              <a:t>а = </a:t>
            </a:r>
            <a:r>
              <a:rPr lang="ru-RU" sz="2000" b="1" dirty="0" err="1" smtClean="0">
                <a:solidFill>
                  <a:schemeClr val="accent5">
                    <a:lumMod val="50000"/>
                  </a:schemeClr>
                </a:solidFill>
              </a:rPr>
              <a:t>ρ</a:t>
            </a:r>
            <a:r>
              <a:rPr lang="en-US" sz="2000" b="1" dirty="0" smtClean="0">
                <a:solidFill>
                  <a:schemeClr val="accent5">
                    <a:lumMod val="50000"/>
                  </a:schemeClr>
                </a:solidFill>
              </a:rPr>
              <a:t>*V*g</a:t>
            </a: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sz="2000" b="1" dirty="0" smtClean="0">
                <a:solidFill>
                  <a:srgbClr val="00B050"/>
                </a:solidFill>
                <a:ea typeface="+mj-ea"/>
                <a:cs typeface="+mj-cs"/>
              </a:rPr>
              <a:t>(1б.)</a:t>
            </a:r>
            <a:endParaRPr lang="en-US" sz="2000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sz="2000" b="1" dirty="0" smtClean="0">
                <a:solidFill>
                  <a:schemeClr val="accent5">
                    <a:lumMod val="50000"/>
                  </a:schemeClr>
                </a:solidFill>
              </a:rPr>
              <a:t>V= S*d</a:t>
            </a: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sz="2000" b="1" dirty="0" smtClean="0">
                <a:solidFill>
                  <a:srgbClr val="00B050"/>
                </a:solidFill>
                <a:ea typeface="+mj-ea"/>
                <a:cs typeface="+mj-cs"/>
              </a:rPr>
              <a:t>(1б.)</a:t>
            </a:r>
            <a:endParaRPr lang="ru-RU" sz="2000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sz="2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V = </a:t>
            </a: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8 м</a:t>
            </a:r>
            <a:r>
              <a:rPr lang="ru-RU" sz="2000" b="1" baseline="30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*</a:t>
            </a: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0,25м</a:t>
            </a:r>
            <a:endParaRPr lang="en-US" sz="2000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V = 2</a:t>
            </a: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2000" b="1" baseline="30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en-US" sz="2000" b="1" baseline="30000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71600" y="3429000"/>
            <a:ext cx="4176464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b="1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Fa</a:t>
            </a:r>
            <a:r>
              <a:rPr lang="en-US" sz="2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=</a:t>
            </a: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1000 кг/м</a:t>
            </a:r>
            <a:r>
              <a:rPr lang="ru-RU" sz="2000" b="1" baseline="30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000" b="1" baseline="30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n-US" sz="2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2000" b="1" baseline="30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*10 </a:t>
            </a: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Н/кг </a:t>
            </a:r>
            <a:r>
              <a:rPr lang="ru-RU" sz="2000" b="1" dirty="0" smtClean="0">
                <a:solidFill>
                  <a:srgbClr val="00B050"/>
                </a:solidFill>
                <a:ea typeface="+mj-ea"/>
                <a:cs typeface="+mj-cs"/>
              </a:rPr>
              <a:t>(1б.)</a:t>
            </a: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Fa</a:t>
            </a:r>
            <a:r>
              <a:rPr lang="en-US" sz="2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= 20000 Н = 20кН</a:t>
            </a:r>
            <a:r>
              <a:rPr lang="en-US" sz="2000" b="1" baseline="30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00B050"/>
                </a:solidFill>
                <a:ea typeface="+mj-ea"/>
                <a:cs typeface="+mj-cs"/>
              </a:rPr>
              <a:t>(1б.)</a:t>
            </a:r>
          </a:p>
          <a:p>
            <a:pPr>
              <a:lnSpc>
                <a:spcPct val="150000"/>
              </a:lnSpc>
            </a:pPr>
            <a:endParaRPr lang="ru-RU" sz="2000" b="1" baseline="30000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r">
              <a:lnSpc>
                <a:spcPct val="150000"/>
              </a:lnSpc>
            </a:pPr>
            <a:r>
              <a:rPr lang="ru-RU" sz="2800" b="1" baseline="30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Ответ: 20кН</a:t>
            </a:r>
          </a:p>
          <a:p>
            <a:pPr algn="r"/>
            <a:r>
              <a:rPr lang="ru-RU" sz="2800" b="1" baseline="30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Максимальный балл - 5</a:t>
            </a:r>
            <a:endParaRPr lang="ru-RU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971600" y="1916832"/>
            <a:ext cx="2232248" cy="1405136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1979712" y="1772816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-1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987824" y="1196752"/>
            <a:ext cx="2232248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</a:rPr>
              <a:t>Решение:</a:t>
            </a:r>
          </a:p>
          <a:p>
            <a:pPr>
              <a:lnSpc>
                <a:spcPct val="150000"/>
              </a:lnSpc>
            </a:pPr>
            <a:r>
              <a:rPr lang="en-US" sz="2000" b="1" dirty="0" smtClean="0">
                <a:solidFill>
                  <a:srgbClr val="FF0000"/>
                </a:solidFill>
              </a:rPr>
              <a:t>F</a:t>
            </a:r>
            <a:r>
              <a:rPr lang="ru-RU" sz="2000" b="1" dirty="0" smtClean="0">
                <a:solidFill>
                  <a:srgbClr val="FF0000"/>
                </a:solidFill>
              </a:rPr>
              <a:t>а = </a:t>
            </a:r>
            <a:r>
              <a:rPr lang="ru-RU" sz="2000" b="1" dirty="0" err="1" smtClean="0">
                <a:solidFill>
                  <a:srgbClr val="FF0000"/>
                </a:solidFill>
              </a:rPr>
              <a:t>ρ</a:t>
            </a:r>
            <a:r>
              <a:rPr lang="en-US" sz="2000" b="1" dirty="0" smtClean="0">
                <a:solidFill>
                  <a:srgbClr val="FF0000"/>
                </a:solidFill>
              </a:rPr>
              <a:t>*V*h</a:t>
            </a:r>
          </a:p>
          <a:p>
            <a:pPr>
              <a:lnSpc>
                <a:spcPct val="150000"/>
              </a:lnSpc>
            </a:pPr>
            <a:r>
              <a:rPr lang="en-US" sz="2000" b="1" dirty="0" smtClean="0">
                <a:solidFill>
                  <a:srgbClr val="FF0000"/>
                </a:solidFill>
              </a:rPr>
              <a:t>V= S</a:t>
            </a:r>
            <a:r>
              <a:rPr lang="ru-RU" sz="2000" b="1" dirty="0" smtClean="0">
                <a:solidFill>
                  <a:srgbClr val="FF0000"/>
                </a:solidFill>
              </a:rPr>
              <a:t>/</a:t>
            </a:r>
            <a:r>
              <a:rPr lang="en-US" sz="2000" b="1" dirty="0" smtClean="0">
                <a:solidFill>
                  <a:srgbClr val="FF0000"/>
                </a:solidFill>
              </a:rPr>
              <a:t>d</a:t>
            </a:r>
            <a:endParaRPr lang="ru-RU" sz="2000" b="1" dirty="0" smtClean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sz="2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V = </a:t>
            </a: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8 м</a:t>
            </a:r>
            <a:r>
              <a:rPr lang="ru-RU" sz="2000" b="1" baseline="30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*</a:t>
            </a: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0,25м</a:t>
            </a:r>
            <a:endParaRPr lang="en-US" sz="2000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V = 2</a:t>
            </a: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2000" b="1" baseline="30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en-US" sz="2000" b="1" baseline="30000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99992" y="1700808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-1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27584" y="3501009"/>
            <a:ext cx="3672408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b="1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Fa</a:t>
            </a:r>
            <a:r>
              <a:rPr lang="en-US" sz="2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=</a:t>
            </a: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1000 кг/м</a:t>
            </a:r>
            <a:r>
              <a:rPr lang="ru-RU" sz="2000" b="1" baseline="30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000" b="1" baseline="30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n-US" sz="2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2000" b="1" baseline="30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*10 </a:t>
            </a: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Н/кг </a:t>
            </a:r>
            <a:r>
              <a:rPr lang="en-US" sz="2000" b="1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Fa</a:t>
            </a:r>
            <a:r>
              <a:rPr lang="en-US" sz="2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12000 Н</a:t>
            </a:r>
            <a:endParaRPr lang="ru-RU" sz="2000" b="1" baseline="30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000" b="1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Fa</a:t>
            </a:r>
            <a:r>
              <a:rPr lang="en-US" sz="2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120 кН</a:t>
            </a:r>
            <a:r>
              <a:rPr lang="en-US" sz="2000" b="1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b="1" baseline="30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>
              <a:lnSpc>
                <a:spcPct val="150000"/>
              </a:lnSpc>
            </a:pPr>
            <a:r>
              <a:rPr lang="ru-RU" sz="2800" b="1" baseline="30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Ответ: </a:t>
            </a:r>
            <a:r>
              <a:rPr lang="ru-RU" sz="2800" b="1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120кН</a:t>
            </a:r>
            <a:endParaRPr lang="en-US" sz="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35846" name="Picture 6" descr="https://thumbs.dreamstime.com/z/%D1%81%D0%BC%D0%B0%D0%B9-%D0%B8%D0%BA-smiley-%D1%88%D0%B0%D1%80%D0%B6%D0%B0-%D1%83%D0%BD%D1%8B-%D1%8B%D0%B9-46948693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t="5638" b="5638"/>
          <a:stretch>
            <a:fillRect/>
          </a:stretch>
        </p:blipFill>
        <p:spPr bwMode="auto">
          <a:xfrm>
            <a:off x="6012161" y="2889234"/>
            <a:ext cx="2088232" cy="1643267"/>
          </a:xfrm>
          <a:prstGeom prst="rect">
            <a:avLst/>
          </a:prstGeom>
          <a:noFill/>
        </p:spPr>
      </p:pic>
      <p:sp>
        <p:nvSpPr>
          <p:cNvPr id="16" name="Прямоугольник 15"/>
          <p:cNvSpPr/>
          <p:nvPr/>
        </p:nvSpPr>
        <p:spPr>
          <a:xfrm>
            <a:off x="899592" y="1340768"/>
            <a:ext cx="192596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Дано:               </a:t>
            </a:r>
            <a:br>
              <a:rPr lang="ru-RU" sz="2000" dirty="0" smtClean="0"/>
            </a:br>
            <a:r>
              <a:rPr lang="en-US" sz="2000" b="0" dirty="0" smtClean="0"/>
              <a:t>S </a:t>
            </a:r>
            <a:r>
              <a:rPr lang="ru-RU" sz="2000" b="0" dirty="0" smtClean="0"/>
              <a:t>= 8 м</a:t>
            </a:r>
            <a:r>
              <a:rPr lang="ru-RU" sz="2000" b="0" baseline="30000" dirty="0" smtClean="0"/>
              <a:t>2</a:t>
            </a:r>
            <a:r>
              <a:rPr lang="ru-RU" sz="2000" b="0" dirty="0" smtClean="0"/>
              <a:t>             </a:t>
            </a:r>
            <a:br>
              <a:rPr lang="ru-RU" sz="2000" b="0" dirty="0" smtClean="0"/>
            </a:br>
            <a:r>
              <a:rPr lang="en-US" sz="2000" b="0" dirty="0" smtClean="0">
                <a:solidFill>
                  <a:srgbClr val="FF0000"/>
                </a:solidFill>
              </a:rPr>
              <a:t>d </a:t>
            </a:r>
            <a:r>
              <a:rPr lang="ru-RU" sz="2000" b="0" dirty="0" smtClean="0">
                <a:solidFill>
                  <a:srgbClr val="FF0000"/>
                </a:solidFill>
              </a:rPr>
              <a:t>= 25 см</a:t>
            </a:r>
            <a:r>
              <a:rPr lang="ru-RU" sz="2000" b="0" dirty="0" smtClean="0"/>
              <a:t/>
            </a:r>
            <a:br>
              <a:rPr lang="ru-RU" sz="2000" b="0" dirty="0" smtClean="0"/>
            </a:br>
            <a:r>
              <a:rPr lang="ru-RU" sz="2000" b="0" dirty="0" err="1" smtClean="0"/>
              <a:t>ρ </a:t>
            </a:r>
            <a:r>
              <a:rPr lang="ru-RU" sz="2000" b="0" dirty="0" smtClean="0"/>
              <a:t>= 1000 кг/м</a:t>
            </a:r>
            <a:r>
              <a:rPr lang="ru-RU" sz="2000" b="0" baseline="30000" dirty="0" smtClean="0"/>
              <a:t>3</a:t>
            </a:r>
          </a:p>
          <a:p>
            <a:r>
              <a:rPr lang="ru-RU" sz="2000" dirty="0" smtClean="0"/>
              <a:t>________  </a:t>
            </a:r>
            <a:br>
              <a:rPr lang="ru-RU" sz="2000" dirty="0" smtClean="0"/>
            </a:br>
            <a:r>
              <a:rPr lang="en-US" sz="2000" dirty="0" smtClean="0"/>
              <a:t>F</a:t>
            </a:r>
            <a:r>
              <a:rPr lang="ru-RU" sz="2000" dirty="0" smtClean="0"/>
              <a:t>а = ?</a:t>
            </a:r>
            <a:endParaRPr lang="ru-RU" sz="2000" dirty="0"/>
          </a:p>
        </p:txBody>
      </p:sp>
      <p:sp>
        <p:nvSpPr>
          <p:cNvPr id="17" name="TextBox 16"/>
          <p:cNvSpPr txBox="1"/>
          <p:nvPr/>
        </p:nvSpPr>
        <p:spPr>
          <a:xfrm>
            <a:off x="2987824" y="188640"/>
            <a:ext cx="37444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Возможные ошибки(((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139952" y="2204864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-1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491880" y="4005064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-1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411760" y="4437112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-1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5" descr="картинка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12160" y="4581128"/>
            <a:ext cx="2925366" cy="2117966"/>
          </a:xfrm>
          <a:prstGeom prst="rect">
            <a:avLst/>
          </a:prstGeom>
        </p:spPr>
      </p:pic>
      <p:sp>
        <p:nvSpPr>
          <p:cNvPr id="5" name="Овал 4"/>
          <p:cNvSpPr/>
          <p:nvPr/>
        </p:nvSpPr>
        <p:spPr>
          <a:xfrm>
            <a:off x="8100392" y="5661248"/>
            <a:ext cx="144016" cy="144016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H="1">
            <a:off x="7380312" y="5085184"/>
            <a:ext cx="576064" cy="14401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H="1">
            <a:off x="7092280" y="5229200"/>
            <a:ext cx="288032" cy="21602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H="1" flipV="1">
            <a:off x="7092280" y="5445224"/>
            <a:ext cx="1008112" cy="28803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043608" y="116632"/>
            <a:ext cx="39604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Продолжаем наш путь</a:t>
            </a:r>
            <a:endParaRPr lang="ru-RU" sz="2800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8916" name="Picture 4" descr="http://xn--d1aemgju.xn--p1ai/wp-content/uploads/2017/06/033405kyprqcxvtq2rrc0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692696"/>
            <a:ext cx="6521996" cy="3888432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1115616" y="5013176"/>
            <a:ext cx="446449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 пора ли поэкспериментировать?</a:t>
            </a:r>
            <a:endParaRPr lang="ru-RU" sz="32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134575" y="260648"/>
            <a:ext cx="342433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</a:t>
            </a:r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ОПЫТы</a:t>
            </a:r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»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700808"/>
            <a:ext cx="7812360" cy="50505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 descr="https://ds01.infourok.ru/uploads/ex/0d64/0000961b-6d97ecb7/7/hello_html_74d975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2060848"/>
            <a:ext cx="5661914" cy="2808312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361703" y="404664"/>
            <a:ext cx="69374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Опыт с картофелиной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 descr="https://fs00.infourok.ru/images/doc/44/54883/hello_html_m12d1995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27057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6600" b="1" dirty="0" smtClean="0">
                <a:solidFill>
                  <a:schemeClr val="accent4">
                    <a:lumMod val="75000"/>
                  </a:schemeClr>
                </a:solidFill>
              </a:rPr>
              <a:t>Квест</a:t>
            </a:r>
            <a:r>
              <a:rPr lang="ru-RU" sz="6600" dirty="0" smtClean="0">
                <a:solidFill>
                  <a:schemeClr val="accent4">
                    <a:lumMod val="75000"/>
                  </a:schemeClr>
                </a:solidFill>
              </a:rPr>
              <a:t> (англ. </a:t>
            </a:r>
            <a:r>
              <a:rPr lang="ru-RU" sz="6600" b="1" dirty="0" err="1" smtClean="0">
                <a:solidFill>
                  <a:schemeClr val="accent4">
                    <a:lumMod val="75000"/>
                  </a:schemeClr>
                </a:solidFill>
              </a:rPr>
              <a:t>quest</a:t>
            </a:r>
            <a:r>
              <a:rPr lang="ru-RU" sz="6600" dirty="0" smtClean="0">
                <a:solidFill>
                  <a:schemeClr val="accent4">
                    <a:lumMod val="75000"/>
                  </a:schemeClr>
                </a:solidFill>
              </a:rPr>
              <a:t>), </a:t>
            </a:r>
            <a:r>
              <a:rPr lang="ru-RU" sz="4400" dirty="0" smtClean="0">
                <a:solidFill>
                  <a:schemeClr val="accent4">
                    <a:lumMod val="75000"/>
                  </a:schemeClr>
                </a:solidFill>
              </a:rPr>
              <a:t>или</a:t>
            </a:r>
            <a:r>
              <a:rPr lang="ru-RU" sz="66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4400" dirty="0" smtClean="0">
                <a:solidFill>
                  <a:schemeClr val="accent4">
                    <a:lumMod val="75000"/>
                  </a:schemeClr>
                </a:solidFill>
              </a:rPr>
              <a:t>приключенческая игра</a:t>
            </a:r>
            <a:endParaRPr lang="ru-RU" dirty="0"/>
          </a:p>
        </p:txBody>
      </p:sp>
      <p:pic>
        <p:nvPicPr>
          <p:cNvPr id="4" name="Содержимое 3" descr="картинк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35100" y="1738908"/>
            <a:ext cx="7499350" cy="421838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5" descr="картинка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12160" y="4581128"/>
            <a:ext cx="2925366" cy="2117966"/>
          </a:xfrm>
          <a:prstGeom prst="rect">
            <a:avLst/>
          </a:prstGeom>
        </p:spPr>
      </p:pic>
      <p:sp>
        <p:nvSpPr>
          <p:cNvPr id="5" name="Овал 4"/>
          <p:cNvSpPr/>
          <p:nvPr/>
        </p:nvSpPr>
        <p:spPr>
          <a:xfrm>
            <a:off x="8100392" y="5661248"/>
            <a:ext cx="144016" cy="144016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H="1">
            <a:off x="7380312" y="5085184"/>
            <a:ext cx="576064" cy="14401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H="1">
            <a:off x="7092280" y="5229200"/>
            <a:ext cx="288032" cy="21602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H="1" flipV="1">
            <a:off x="7092280" y="5445224"/>
            <a:ext cx="1008112" cy="28803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1907704" y="116632"/>
            <a:ext cx="490595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Гора  Флинта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34818" name="Picture 2" descr="http://www.svarogday.com/wp-content/uploads/bashnia-diavol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980728"/>
            <a:ext cx="4646593" cy="3096344"/>
          </a:xfrm>
          <a:prstGeom prst="rect">
            <a:avLst/>
          </a:prstGeom>
          <a:noFill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5633" y="4350990"/>
            <a:ext cx="2305050" cy="1238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Прямая соединительная линия 2"/>
          <p:cNvCxnSpPr/>
          <p:nvPr/>
        </p:nvCxnSpPr>
        <p:spPr>
          <a:xfrm>
            <a:off x="1907704" y="4293096"/>
            <a:ext cx="2592288" cy="1368152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627544">
            <a:off x="2125886" y="4437329"/>
            <a:ext cx="2412393" cy="12957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ttp://al-taiclub.com/images/air-hot-balloon-clipart-6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404664"/>
            <a:ext cx="1508078" cy="1869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900igr.net/datas/kosmos-gorod-transport/Transport-11.files/0032-032-Dirizhabl.jpg"/>
          <p:cNvPicPr/>
          <p:nvPr/>
        </p:nvPicPr>
        <p:blipFill>
          <a:blip r:embed="rId3" cstate="print"/>
          <a:srcRect t="16185"/>
          <a:stretch>
            <a:fillRect/>
          </a:stretch>
        </p:blipFill>
        <p:spPr bwMode="auto">
          <a:xfrm>
            <a:off x="6012160" y="692696"/>
            <a:ext cx="2965015" cy="186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http://aura-dione.ru/gallery/images/2241176_vozdushnye-shariki-risunki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00192" y="3789040"/>
            <a:ext cx="1862920" cy="22301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1907704" y="2420888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7030A0"/>
                </a:solidFill>
                <a:latin typeface="Monotype Corsiva" pitchFamily="66" charset="0"/>
              </a:rPr>
              <a:t>1</a:t>
            </a:r>
            <a:endParaRPr lang="ru-RU" sz="2800" b="1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300192" y="692696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7030A0"/>
                </a:solidFill>
                <a:latin typeface="Monotype Corsiva" pitchFamily="66" charset="0"/>
              </a:rPr>
              <a:t>3</a:t>
            </a:r>
            <a:endParaRPr lang="ru-RU" sz="2800" b="1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051720" y="5949280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7030A0"/>
                </a:solidFill>
                <a:latin typeface="Monotype Corsiva" pitchFamily="66" charset="0"/>
              </a:rPr>
              <a:t>4</a:t>
            </a:r>
            <a:endParaRPr lang="ru-RU" sz="2800" b="1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644008" y="3789040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7030A0"/>
                </a:solidFill>
                <a:latin typeface="Monotype Corsiva" pitchFamily="66" charset="0"/>
              </a:rPr>
              <a:t>2</a:t>
            </a:r>
            <a:endParaRPr lang="ru-RU" sz="2800" b="1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812360" y="5589240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7030A0"/>
                </a:solidFill>
                <a:latin typeface="Monotype Corsiva" pitchFamily="66" charset="0"/>
              </a:rPr>
              <a:t>5</a:t>
            </a:r>
            <a:endParaRPr lang="ru-RU" sz="2800" b="1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pic>
        <p:nvPicPr>
          <p:cNvPr id="17" name="Рисунок 16" descr="http://99px.ru/sstorage/56/2013/11/image_561911132049438185869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63888" y="1844824"/>
            <a:ext cx="2000819" cy="2000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17" descr="http://i00.i.aliimg.com/wsphoto/v0/32260307954_1/Essential-New-Baby-Kids-Swimming-font-b-Swim-b-font-Yellow-font-b-Duck-b-font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051720" y="4077072"/>
            <a:ext cx="1898461" cy="18984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5" descr="картинка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12160" y="4581128"/>
            <a:ext cx="2925366" cy="2117966"/>
          </a:xfrm>
          <a:prstGeom prst="rect">
            <a:avLst/>
          </a:prstGeom>
        </p:spPr>
      </p:pic>
      <p:sp>
        <p:nvSpPr>
          <p:cNvPr id="5" name="Овал 4"/>
          <p:cNvSpPr/>
          <p:nvPr/>
        </p:nvSpPr>
        <p:spPr>
          <a:xfrm>
            <a:off x="7596336" y="6309320"/>
            <a:ext cx="144016" cy="144016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H="1">
            <a:off x="7380312" y="5085184"/>
            <a:ext cx="576064" cy="14401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H="1">
            <a:off x="7092280" y="5229200"/>
            <a:ext cx="288032" cy="21602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H="1" flipV="1">
            <a:off x="7092280" y="5445224"/>
            <a:ext cx="1008112" cy="28803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H="1">
            <a:off x="7524328" y="5949280"/>
            <a:ext cx="576064" cy="14401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8100392" y="5733256"/>
            <a:ext cx="0" cy="21602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>
            <a:stCxn id="5" idx="1"/>
          </p:cNvCxnSpPr>
          <p:nvPr/>
        </p:nvCxnSpPr>
        <p:spPr>
          <a:xfrm flipH="1" flipV="1">
            <a:off x="7524328" y="6093296"/>
            <a:ext cx="93099" cy="23711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Рисунок 16" descr="https://img1.goodfon.ru/original/1366x769/3/c4/nebo-more-skaly-shtorm-bryzgi-114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0"/>
            <a:ext cx="7992888" cy="4581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Прямоугольник 17"/>
          <p:cNvSpPr/>
          <p:nvPr/>
        </p:nvSpPr>
        <p:spPr>
          <a:xfrm>
            <a:off x="1115616" y="4725144"/>
            <a:ext cx="487926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ОСТРОВ ШТОРМА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ФМ.flv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539552" y="1628800"/>
            <a:ext cx="6325294" cy="506023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456586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5" descr="картинка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12160" y="4581128"/>
            <a:ext cx="2925366" cy="2117966"/>
          </a:xfrm>
          <a:prstGeom prst="rect">
            <a:avLst/>
          </a:prstGeom>
        </p:spPr>
      </p:pic>
      <p:sp>
        <p:nvSpPr>
          <p:cNvPr id="5" name="Овал 4"/>
          <p:cNvSpPr/>
          <p:nvPr/>
        </p:nvSpPr>
        <p:spPr>
          <a:xfrm>
            <a:off x="6876256" y="6165304"/>
            <a:ext cx="144016" cy="144016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H="1">
            <a:off x="7380312" y="5085184"/>
            <a:ext cx="576064" cy="14401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H="1">
            <a:off x="7092280" y="5229200"/>
            <a:ext cx="288032" cy="21602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H="1" flipV="1">
            <a:off x="7092280" y="5445224"/>
            <a:ext cx="1008112" cy="28803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H="1">
            <a:off x="7452320" y="5949280"/>
            <a:ext cx="648072" cy="14401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8100392" y="5733256"/>
            <a:ext cx="0" cy="21602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H="1" flipV="1">
            <a:off x="7452322" y="6093298"/>
            <a:ext cx="216022" cy="36003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H="1" flipV="1">
            <a:off x="7020272" y="6237312"/>
            <a:ext cx="648072" cy="21602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1"/>
          <p:cNvSpPr/>
          <p:nvPr/>
        </p:nvSpPr>
        <p:spPr>
          <a:xfrm>
            <a:off x="2483768" y="188640"/>
            <a:ext cx="48299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МЫС ПИРАТА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50000"/>
                </a:schemeClr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28674" name="Picture 2" descr="http://img-c.photosight.ru/65f/4697310_larg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5575" y="-136525"/>
            <a:ext cx="152400" cy="152400"/>
          </a:xfrm>
          <a:prstGeom prst="rect">
            <a:avLst/>
          </a:prstGeom>
          <a:noFill/>
        </p:spPr>
      </p:pic>
      <p:pic>
        <p:nvPicPr>
          <p:cNvPr id="28676" name="Picture 4" descr="http://img-c.photosight.ru/65f/4697310_larg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5575" y="-136525"/>
            <a:ext cx="152400" cy="152400"/>
          </a:xfrm>
          <a:prstGeom prst="rect">
            <a:avLst/>
          </a:prstGeom>
          <a:noFill/>
        </p:spPr>
      </p:pic>
      <p:graphicFrame>
        <p:nvGraphicFramePr>
          <p:cNvPr id="26" name="Таблица 25"/>
          <p:cNvGraphicFramePr>
            <a:graphicFrameLocks noGrp="1"/>
          </p:cNvGraphicFramePr>
          <p:nvPr/>
        </p:nvGraphicFramePr>
        <p:xfrm>
          <a:off x="1115617" y="1124745"/>
          <a:ext cx="7848871" cy="3384375"/>
        </p:xfrm>
        <a:graphic>
          <a:graphicData uri="http://schemas.openxmlformats.org/drawingml/2006/table">
            <a:tbl>
              <a:tblPr/>
              <a:tblGrid>
                <a:gridCol w="2616017"/>
                <a:gridCol w="2616017"/>
                <a:gridCol w="2616837"/>
              </a:tblGrid>
              <a:tr h="1128125">
                <a:tc>
                  <a:txBody>
                    <a:bodyPr/>
                    <a:lstStyle/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652145" algn="l"/>
                        </a:tabLst>
                      </a:pPr>
                      <a:r>
                        <a:rPr lang="ru-RU" sz="2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1. </a:t>
                      </a:r>
                      <a:r>
                        <a:rPr lang="en-US" sz="2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F</a:t>
                      </a:r>
                      <a:r>
                        <a:rPr lang="ru-RU" sz="2400" b="1" baseline="-250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</a:t>
                      </a:r>
                      <a:r>
                        <a:rPr lang="ru-RU" sz="2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= </a:t>
                      </a:r>
                      <a:r>
                        <a:rPr lang="en-US" sz="24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ρgV</a:t>
                      </a:r>
                      <a:endParaRPr lang="ru-RU" sz="2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2145" algn="l"/>
                        </a:tabLst>
                      </a:pPr>
                      <a:r>
                        <a:rPr lang="ru-RU" sz="2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4. </a:t>
                      </a:r>
                      <a:r>
                        <a:rPr lang="en-US" sz="2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k </a:t>
                      </a:r>
                      <a:r>
                        <a:rPr lang="en-US" sz="2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= Δ </a:t>
                      </a:r>
                      <a:r>
                        <a:rPr lang="en-US" sz="2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x </a:t>
                      </a:r>
                      <a:r>
                        <a:rPr lang="ru-RU" sz="2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 </a:t>
                      </a:r>
                      <a:r>
                        <a:rPr lang="en-US" sz="2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F</a:t>
                      </a:r>
                      <a:r>
                        <a:rPr lang="ru-RU" sz="2400" b="1" baseline="-25000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упр</a:t>
                      </a:r>
                      <a:endParaRPr lang="ru-RU" sz="2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2145" algn="l"/>
                        </a:tabLst>
                      </a:pPr>
                      <a:r>
                        <a:rPr lang="ru-RU" sz="2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7. </a:t>
                      </a:r>
                      <a:r>
                        <a:rPr lang="en-US" sz="2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g = m </a:t>
                      </a:r>
                      <a:r>
                        <a:rPr lang="ru-RU" sz="2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 </a:t>
                      </a:r>
                      <a:r>
                        <a:rPr lang="en-US" sz="2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F</a:t>
                      </a:r>
                      <a:r>
                        <a:rPr lang="ru-RU" sz="2400" b="1" baseline="-250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тяж</a:t>
                      </a:r>
                      <a:endParaRPr lang="ru-RU" sz="2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8125">
                <a:tc>
                  <a:txBody>
                    <a:bodyPr/>
                    <a:lstStyle/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652145" algn="l"/>
                        </a:tabLst>
                      </a:pPr>
                      <a:r>
                        <a:rPr lang="ru-RU" sz="2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2. </a:t>
                      </a:r>
                      <a:r>
                        <a:rPr lang="en-US" sz="2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V </a:t>
                      </a:r>
                      <a:r>
                        <a:rPr lang="en-US" sz="2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= ρ </a:t>
                      </a:r>
                      <a:r>
                        <a:rPr lang="ru-RU" sz="2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 </a:t>
                      </a:r>
                      <a:r>
                        <a:rPr lang="en-US" sz="2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</a:t>
                      </a:r>
                      <a:endParaRPr lang="ru-RU" sz="2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652145" algn="l"/>
                        </a:tabLst>
                      </a:pPr>
                      <a:r>
                        <a:rPr lang="ru-RU" sz="2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 5. </a:t>
                      </a:r>
                      <a:r>
                        <a:rPr lang="en-US" sz="2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F</a:t>
                      </a:r>
                      <a:r>
                        <a:rPr lang="ru-RU" sz="2400" b="1" baseline="-250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тяж </a:t>
                      </a:r>
                      <a:r>
                        <a:rPr lang="ru-RU" sz="2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= </a:t>
                      </a:r>
                      <a:r>
                        <a:rPr lang="en-US" sz="2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mg</a:t>
                      </a:r>
                      <a:endParaRPr lang="ru-RU" sz="2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2145" algn="l"/>
                        </a:tabLst>
                      </a:pPr>
                      <a:r>
                        <a:rPr lang="ru-RU" sz="2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8.</a:t>
                      </a:r>
                      <a:r>
                        <a:rPr lang="en-US" sz="2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2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k = F</a:t>
                      </a:r>
                      <a:r>
                        <a:rPr lang="ru-RU" sz="2400" b="1" baseline="-25000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упр</a:t>
                      </a:r>
                      <a:r>
                        <a:rPr lang="ru-RU" sz="2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/ </a:t>
                      </a:r>
                      <a:r>
                        <a:rPr lang="en-US" sz="2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Δ </a:t>
                      </a:r>
                      <a:r>
                        <a:rPr lang="en-US" sz="2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x</a:t>
                      </a:r>
                      <a:endParaRPr lang="ru-RU" sz="2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8125">
                <a:tc>
                  <a:txBody>
                    <a:bodyPr/>
                    <a:lstStyle/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652145" algn="l"/>
                        </a:tabLst>
                      </a:pPr>
                      <a:r>
                        <a:rPr lang="ru-RU" sz="2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3. </a:t>
                      </a:r>
                      <a:r>
                        <a:rPr lang="en-US" sz="2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</a:t>
                      </a:r>
                      <a:r>
                        <a:rPr lang="en-US" sz="2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= V/ρ</a:t>
                      </a:r>
                      <a:endParaRPr lang="ru-RU" sz="2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652145" algn="l"/>
                        </a:tabLst>
                      </a:pPr>
                      <a:r>
                        <a:rPr lang="ru-RU" sz="2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 6. </a:t>
                      </a:r>
                      <a:r>
                        <a:rPr lang="en-US" sz="2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S </a:t>
                      </a:r>
                      <a:r>
                        <a:rPr lang="en-US" sz="2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= ν * t</a:t>
                      </a:r>
                      <a:endParaRPr lang="ru-RU" sz="2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652145" algn="l"/>
                        </a:tabLst>
                      </a:pPr>
                      <a:r>
                        <a:rPr lang="ru-RU" sz="2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    9. </a:t>
                      </a:r>
                      <a:r>
                        <a:rPr lang="en-US" sz="2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ρ </a:t>
                      </a:r>
                      <a:r>
                        <a:rPr lang="en-US" sz="2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= m</a:t>
                      </a:r>
                      <a:r>
                        <a:rPr lang="ru-RU" sz="2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/ </a:t>
                      </a:r>
                      <a:r>
                        <a:rPr lang="en-US" sz="2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V</a:t>
                      </a:r>
                      <a:endParaRPr lang="ru-RU" sz="2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475656" y="1412775"/>
          <a:ext cx="7128793" cy="2952330"/>
        </p:xfrm>
        <a:graphic>
          <a:graphicData uri="http://schemas.openxmlformats.org/drawingml/2006/table">
            <a:tbl>
              <a:tblPr/>
              <a:tblGrid>
                <a:gridCol w="2376016"/>
                <a:gridCol w="2376016"/>
                <a:gridCol w="2376761"/>
              </a:tblGrid>
              <a:tr h="984110">
                <a:tc>
                  <a:txBody>
                    <a:bodyPr/>
                    <a:lstStyle/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652145" algn="l"/>
                        </a:tabLst>
                      </a:pPr>
                      <a:r>
                        <a:rPr lang="ru-RU" sz="2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1. </a:t>
                      </a:r>
                      <a:r>
                        <a:rPr lang="en-US" sz="2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F</a:t>
                      </a:r>
                      <a:r>
                        <a:rPr lang="ru-RU" sz="2800" b="1" baseline="-250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</a:t>
                      </a:r>
                      <a:r>
                        <a:rPr lang="en-US" sz="2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2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=</a:t>
                      </a:r>
                      <a:r>
                        <a:rPr lang="en-US" sz="2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24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ρgV</a:t>
                      </a:r>
                      <a:endParaRPr lang="ru-RU" sz="2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2145" algn="l"/>
                        </a:tabLst>
                      </a:pPr>
                      <a:r>
                        <a:rPr lang="ru-RU" sz="2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4.</a:t>
                      </a:r>
                      <a:r>
                        <a:rPr lang="en-US" sz="2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24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k </a:t>
                      </a:r>
                      <a:r>
                        <a:rPr lang="en-US" sz="2400" b="1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= Δ </a:t>
                      </a:r>
                      <a:r>
                        <a:rPr lang="en-US" sz="24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x</a:t>
                      </a:r>
                      <a:r>
                        <a:rPr lang="ru-RU" sz="24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</a:t>
                      </a:r>
                      <a:r>
                        <a:rPr lang="en-US" sz="24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F</a:t>
                      </a:r>
                      <a:r>
                        <a:rPr lang="ru-RU" sz="2400" b="1" baseline="-25000" dirty="0" err="1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упр</a:t>
                      </a:r>
                      <a:endParaRPr lang="ru-RU" sz="2400" b="1" dirty="0">
                        <a:solidFill>
                          <a:srgbClr val="FF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2145" algn="l"/>
                        </a:tabLst>
                      </a:pPr>
                      <a:r>
                        <a:rPr lang="ru-RU" sz="2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7. </a:t>
                      </a:r>
                      <a:r>
                        <a:rPr lang="en-US" sz="2400" b="1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g = </a:t>
                      </a:r>
                      <a:r>
                        <a:rPr lang="en-US" sz="24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</a:t>
                      </a:r>
                      <a:r>
                        <a:rPr lang="ru-RU" sz="24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</a:t>
                      </a:r>
                      <a:r>
                        <a:rPr lang="en-US" sz="24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F</a:t>
                      </a:r>
                      <a:r>
                        <a:rPr lang="ru-RU" sz="2400" b="1" baseline="-25000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тяж</a:t>
                      </a:r>
                      <a:endParaRPr lang="ru-RU" sz="2400" b="1" dirty="0">
                        <a:solidFill>
                          <a:srgbClr val="FF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4110">
                <a:tc>
                  <a:txBody>
                    <a:bodyPr/>
                    <a:lstStyle/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652145" algn="l"/>
                        </a:tabLst>
                      </a:pPr>
                      <a:r>
                        <a:rPr lang="ru-RU" sz="2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2. </a:t>
                      </a:r>
                      <a:r>
                        <a:rPr lang="en-US" sz="24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V </a:t>
                      </a:r>
                      <a:r>
                        <a:rPr lang="en-US" sz="2400" b="1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= </a:t>
                      </a:r>
                      <a:r>
                        <a:rPr lang="en-US" sz="24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ρ</a:t>
                      </a:r>
                      <a:r>
                        <a:rPr lang="ru-RU" sz="24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</a:t>
                      </a:r>
                      <a:r>
                        <a:rPr lang="en-US" sz="24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</a:t>
                      </a:r>
                      <a:endParaRPr lang="ru-RU" sz="2400" b="1" dirty="0">
                        <a:solidFill>
                          <a:srgbClr val="FF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652145" algn="l"/>
                        </a:tabLst>
                      </a:pPr>
                      <a:r>
                        <a:rPr lang="ru-RU" sz="2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 5. </a:t>
                      </a:r>
                      <a:r>
                        <a:rPr lang="en-US" sz="2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F</a:t>
                      </a:r>
                      <a:r>
                        <a:rPr lang="ru-RU" sz="2400" b="1" baseline="-250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тяж</a:t>
                      </a:r>
                      <a:r>
                        <a:rPr lang="en-US" sz="2400" b="1" baseline="-250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2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=</a:t>
                      </a:r>
                      <a:r>
                        <a:rPr lang="en-US" sz="2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mg</a:t>
                      </a:r>
                      <a:endParaRPr lang="ru-RU" sz="2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52145" algn="l"/>
                        </a:tabLst>
                      </a:pPr>
                      <a:r>
                        <a:rPr lang="ru-RU" sz="2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8.</a:t>
                      </a:r>
                      <a:r>
                        <a:rPr lang="en-US" sz="2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2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k = F</a:t>
                      </a:r>
                      <a:r>
                        <a:rPr lang="ru-RU" sz="2400" b="1" baseline="-2500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упр</a:t>
                      </a:r>
                      <a:r>
                        <a:rPr lang="ru-RU" sz="2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</a:t>
                      </a:r>
                      <a:r>
                        <a:rPr lang="en-US" sz="24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Δx</a:t>
                      </a:r>
                      <a:endParaRPr lang="ru-RU" sz="2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4110">
                <a:tc>
                  <a:txBody>
                    <a:bodyPr/>
                    <a:lstStyle/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652145" algn="l"/>
                        </a:tabLst>
                      </a:pPr>
                      <a:r>
                        <a:rPr lang="ru-RU" sz="2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3. </a:t>
                      </a:r>
                      <a:r>
                        <a:rPr lang="en-US" sz="24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</a:t>
                      </a:r>
                      <a:r>
                        <a:rPr lang="en-US" sz="2400" b="1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= V/ρ</a:t>
                      </a:r>
                      <a:endParaRPr lang="ru-RU" sz="2400" b="1" dirty="0">
                        <a:solidFill>
                          <a:srgbClr val="FF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652145" algn="l"/>
                        </a:tabLst>
                      </a:pPr>
                      <a:r>
                        <a:rPr lang="ru-RU" sz="2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 6. </a:t>
                      </a:r>
                      <a:r>
                        <a:rPr lang="en-US" sz="2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S </a:t>
                      </a:r>
                      <a:r>
                        <a:rPr lang="en-US" sz="2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= </a:t>
                      </a:r>
                      <a:r>
                        <a:rPr lang="en-US" sz="2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ν*t</a:t>
                      </a:r>
                      <a:endParaRPr lang="ru-RU" sz="2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652145" algn="l"/>
                        </a:tabLst>
                      </a:pPr>
                      <a:r>
                        <a:rPr lang="ru-RU" sz="2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    9. </a:t>
                      </a:r>
                      <a:r>
                        <a:rPr lang="en-US" sz="2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ρ </a:t>
                      </a:r>
                      <a:r>
                        <a:rPr lang="en-US" sz="2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= </a:t>
                      </a:r>
                      <a:r>
                        <a:rPr lang="en-US" sz="2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</a:t>
                      </a:r>
                      <a:r>
                        <a:rPr lang="ru-RU" sz="2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</a:t>
                      </a:r>
                      <a:r>
                        <a:rPr lang="en-US" sz="2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V</a:t>
                      </a:r>
                      <a:endParaRPr lang="ru-RU" sz="2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195736" y="692696"/>
            <a:ext cx="61926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</a:rPr>
              <a:t>Правильные ответы: 2, 3, 4, 7</a:t>
            </a:r>
            <a:endParaRPr lang="ru-RU" sz="3200" b="1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 descr="http://st.depositphotos.com/1139310/1330/i/110/depositphotos_13309004-The-luxury-oceanic-cruising-liner-on-blue-sea-wav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575" y="-136525"/>
            <a:ext cx="152400" cy="152400"/>
          </a:xfrm>
          <a:prstGeom prst="rect">
            <a:avLst/>
          </a:prstGeom>
          <a:noFill/>
        </p:spPr>
      </p:pic>
      <p:pic>
        <p:nvPicPr>
          <p:cNvPr id="70660" name="Picture 4" descr="http://st.depositphotos.com/1139310/1330/i/110/depositphotos_13309004-The-luxury-oceanic-cruising-liner-on-blue-sea-wav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575" y="-136525"/>
            <a:ext cx="152400" cy="152400"/>
          </a:xfrm>
          <a:prstGeom prst="rect">
            <a:avLst/>
          </a:prstGeom>
          <a:noFill/>
        </p:spPr>
      </p:pic>
      <p:pic>
        <p:nvPicPr>
          <p:cNvPr id="70662" name="Picture 6" descr="https://voyage-luxe.ru/wp-content/uploads/2016/12/Kruizy-po-Evrop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188640"/>
            <a:ext cx="7920880" cy="63367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6444208" y="5733256"/>
            <a:ext cx="144016" cy="144016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H="1">
            <a:off x="7380312" y="5085184"/>
            <a:ext cx="576064" cy="14401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H="1">
            <a:off x="7092280" y="5229200"/>
            <a:ext cx="288032" cy="21602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H="1" flipV="1">
            <a:off x="7092280" y="5445224"/>
            <a:ext cx="1008112" cy="28803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H="1">
            <a:off x="7452320" y="5949280"/>
            <a:ext cx="648072" cy="14401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8100392" y="5733256"/>
            <a:ext cx="0" cy="21602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H="1" flipV="1">
            <a:off x="7452322" y="6093298"/>
            <a:ext cx="216022" cy="36003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H="1" flipV="1">
            <a:off x="7020272" y="6237312"/>
            <a:ext cx="648072" cy="21602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H="1" flipV="1">
            <a:off x="6588224" y="5877272"/>
            <a:ext cx="432048" cy="36004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Прямоугольник 16"/>
          <p:cNvSpPr/>
          <p:nvPr/>
        </p:nvSpPr>
        <p:spPr>
          <a:xfrm>
            <a:off x="2123728" y="188640"/>
            <a:ext cx="5947462" cy="92333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reflection stA="44000" endPos="65000" dist="50800" dir="5400000" sy="-100000" algn="bl" rotWithShape="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dirty="0" smtClean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Форт  Надежды</a:t>
            </a:r>
            <a:endParaRPr lang="ru-RU" sz="5400" b="1" cap="all" spc="0" dirty="0">
              <a:ln/>
              <a:solidFill>
                <a:srgbClr val="FF000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484784"/>
            <a:ext cx="4608512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Содержимое 5" descr="картинка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12160" y="4581128"/>
            <a:ext cx="2925366" cy="2117966"/>
          </a:xfrm>
          <a:prstGeom prst="rect">
            <a:avLst/>
          </a:prstGeom>
        </p:spPr>
      </p:pic>
      <p:sp>
        <p:nvSpPr>
          <p:cNvPr id="14" name="Овал 13"/>
          <p:cNvSpPr/>
          <p:nvPr/>
        </p:nvSpPr>
        <p:spPr>
          <a:xfrm>
            <a:off x="6444208" y="5733256"/>
            <a:ext cx="144016" cy="144016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 flipH="1">
            <a:off x="7380312" y="5085184"/>
            <a:ext cx="576064" cy="14401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H="1">
            <a:off x="7092280" y="5229200"/>
            <a:ext cx="288032" cy="21602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flipH="1" flipV="1">
            <a:off x="7092280" y="5445224"/>
            <a:ext cx="1008112" cy="28803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H="1">
            <a:off x="7452320" y="5949280"/>
            <a:ext cx="648072" cy="14401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flipV="1">
            <a:off x="8100392" y="5733256"/>
            <a:ext cx="0" cy="21602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flipH="1" flipV="1">
            <a:off x="7452322" y="6093298"/>
            <a:ext cx="216022" cy="36003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flipH="1" flipV="1">
            <a:off x="7020272" y="6237312"/>
            <a:ext cx="648072" cy="21602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flipH="1" flipV="1">
            <a:off x="6516216" y="5805264"/>
            <a:ext cx="504056" cy="43204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548680"/>
            <a:ext cx="7632848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Вопрос 1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Почему камень в воде легче поднимать, чем в воздухе</a:t>
            </a: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endParaRPr lang="ru-RU" sz="32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Вопрос 2. 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Тело погрузили в жидкость. Как изменится  вес тела</a:t>
            </a: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endParaRPr lang="ru-RU" sz="32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Вопрос 3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</a:t>
            </a:r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чего 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зависит сила Архимеда</a:t>
            </a: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endParaRPr lang="ru-RU" sz="32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Вопрос </a:t>
            </a:r>
            <a:r>
              <a:rPr lang="ru-RU" sz="3200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4.</a:t>
            </a: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Плотность какого тела определял Архимед по приказу царя </a:t>
            </a:r>
            <a:r>
              <a:rPr lang="ru-RU" sz="3200" dirty="0" err="1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Гиерона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</p:spTree>
    <p:extLst>
      <p:ext uri="{BB962C8B-B14F-4D97-AF65-F5344CB8AC3E}">
        <p14:creationId xmlns="" xmlns:p14="http://schemas.microsoft.com/office/powerpoint/2010/main" val="3874764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988840"/>
            <a:ext cx="4065645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501008"/>
            <a:ext cx="3456384" cy="27554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47664" y="3861048"/>
            <a:ext cx="504056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Batang" pitchFamily="18" charset="-127"/>
                <a:ea typeface="Batang" pitchFamily="18" charset="-127"/>
              </a:rPr>
              <a:t>1</a:t>
            </a:r>
            <a:endParaRPr lang="ru-RU" sz="2400" b="1" dirty="0">
              <a:solidFill>
                <a:srgbClr val="FF0000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100392" y="3573016"/>
            <a:ext cx="504056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Batang" pitchFamily="18" charset="-127"/>
                <a:ea typeface="Batang" pitchFamily="18" charset="-127"/>
              </a:rPr>
              <a:t>2</a:t>
            </a:r>
            <a:endParaRPr lang="ru-RU" sz="2400" b="1" dirty="0">
              <a:solidFill>
                <a:srgbClr val="FF0000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86000" y="620688"/>
            <a:ext cx="610242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Вопрос 5. 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каком фото изображено </a:t>
            </a: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Мёртвое 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море</a:t>
            </a: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32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77643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Тема </a:t>
            </a:r>
            <a:r>
              <a:rPr lang="ru-RU" dirty="0" err="1" smtClean="0"/>
              <a:t>квеста</a:t>
            </a:r>
            <a:r>
              <a:rPr lang="ru-RU" dirty="0" smtClean="0"/>
              <a:t>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24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Narrow" pitchFamily="34" charset="0"/>
                <a:ea typeface="BatangChe" pitchFamily="49" charset="-127"/>
              </a:rPr>
              <a:t>Стихотворение  Агнии  </a:t>
            </a:r>
            <a:r>
              <a:rPr lang="ru-RU" sz="2400" b="1" dirty="0" err="1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Narrow" pitchFamily="34" charset="0"/>
                <a:ea typeface="BatangChe" pitchFamily="49" charset="-127"/>
              </a:rPr>
              <a:t>Барто</a:t>
            </a:r>
            <a:r>
              <a:rPr lang="ru-RU" sz="24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Narrow" pitchFamily="34" charset="0"/>
                <a:ea typeface="BatangChe" pitchFamily="49" charset="-127"/>
              </a:rPr>
              <a:t> «Мячик»</a:t>
            </a:r>
          </a:p>
          <a:p>
            <a:pPr algn="ctr">
              <a:buNone/>
            </a:pPr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Наша Таня громко плачет:</a:t>
            </a:r>
          </a:p>
          <a:p>
            <a:pPr algn="ctr"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Уронила в речку мячик.</a:t>
            </a:r>
          </a:p>
          <a:p>
            <a:pPr algn="ctr"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- Тише, Танечка, не плачь:</a:t>
            </a:r>
          </a:p>
          <a:p>
            <a:pPr algn="ctr"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Не утонет в речке мяч!</a:t>
            </a:r>
          </a:p>
          <a:p>
            <a:pPr>
              <a:buNone/>
            </a:pPr>
            <a:endParaRPr lang="ru-RU" dirty="0" smtClean="0">
              <a:solidFill>
                <a:srgbClr val="002060"/>
              </a:solidFill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779912" y="4653136"/>
            <a:ext cx="472639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None/>
            </a:pPr>
            <a:r>
              <a:rPr lang="ru-RU" sz="3200" b="1" dirty="0" smtClean="0">
                <a:solidFill>
                  <a:srgbClr val="0070C0"/>
                </a:solidFill>
              </a:rPr>
              <a:t>Почему не тонет мяч?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7624" y="692696"/>
            <a:ext cx="763284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Вопрос </a:t>
            </a:r>
            <a:r>
              <a:rPr lang="ru-RU" sz="3200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Как 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регулирует глубину своего погружения кит</a:t>
            </a: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endParaRPr lang="ru-RU" sz="32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Вопрос 7. </a:t>
            </a: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Загадка.</a:t>
            </a:r>
            <a:endParaRPr lang="ru-RU" sz="32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Скажи, какой великий человек</a:t>
            </a:r>
          </a:p>
          <a:p>
            <a:pPr algn="ctr"/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Прославил свой далёкий древний век</a:t>
            </a:r>
          </a:p>
          <a:p>
            <a:pPr algn="ctr"/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Тем, что открыл для жидкости закон,</a:t>
            </a:r>
          </a:p>
          <a:p>
            <a:pPr algn="ctr"/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Тем, что навек был в физику влюблён</a:t>
            </a: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algn="ctr"/>
            <a:endParaRPr lang="ru-RU" sz="32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Вопрос 8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В каком городе жил Архимед?</a:t>
            </a:r>
          </a:p>
        </p:txBody>
      </p:sp>
    </p:spTree>
    <p:extLst>
      <p:ext uri="{BB962C8B-B14F-4D97-AF65-F5344CB8AC3E}">
        <p14:creationId xmlns="" xmlns:p14="http://schemas.microsoft.com/office/powerpoint/2010/main" val="1543751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2132856"/>
            <a:ext cx="5376614" cy="34563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907704" y="548680"/>
            <a:ext cx="648072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Вопрос 9. 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какой из опущенных в воду стальных шаров действует наибольшая сила Архимеда? </a:t>
            </a:r>
          </a:p>
        </p:txBody>
      </p:sp>
    </p:spTree>
    <p:extLst>
      <p:ext uri="{BB962C8B-B14F-4D97-AF65-F5344CB8AC3E}">
        <p14:creationId xmlns="" xmlns:p14="http://schemas.microsoft.com/office/powerpoint/2010/main" val="2607176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xn--i1abbnckbmcl9fb.xn--p1ai/%D1%81%D1%82%D0%B0%D1%82%D1%8C%D0%B8/629730/Image9824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-1"/>
            <a:ext cx="3921224" cy="374477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475656" y="4005064"/>
            <a:ext cx="698477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Вопрос 10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Что 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делают рыбы, чтобы подняться на поверхность воды?</a:t>
            </a:r>
          </a:p>
        </p:txBody>
      </p:sp>
    </p:spTree>
    <p:extLst>
      <p:ext uri="{BB962C8B-B14F-4D97-AF65-F5344CB8AC3E}">
        <p14:creationId xmlns="" xmlns:p14="http://schemas.microsoft.com/office/powerpoint/2010/main" val="142492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23728" y="260648"/>
            <a:ext cx="616107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Ответы: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219319672"/>
              </p:ext>
            </p:extLst>
          </p:nvPr>
        </p:nvGraphicFramePr>
        <p:xfrm>
          <a:off x="1835696" y="1052736"/>
          <a:ext cx="6264700" cy="12961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6470"/>
                <a:gridCol w="626470"/>
                <a:gridCol w="626470"/>
                <a:gridCol w="626470"/>
                <a:gridCol w="626470"/>
                <a:gridCol w="626470"/>
                <a:gridCol w="626470"/>
                <a:gridCol w="626470"/>
                <a:gridCol w="626470"/>
                <a:gridCol w="626470"/>
              </a:tblGrid>
              <a:tr h="643603"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3200" b="1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  <a:alpha val="3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3200" b="1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  <a:alpha val="3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3200" b="1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  <a:alpha val="3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3200" b="1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  <a:alpha val="3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3200" b="1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  <a:alpha val="3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3200" b="1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  <a:alpha val="3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3200" b="1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  <a:alpha val="3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3200" b="1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  <a:alpha val="3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3200" b="1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  <a:alpha val="3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3200" b="1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  <a:alpha val="38000"/>
                      </a:schemeClr>
                    </a:solidFill>
                  </a:tcPr>
                </a:tc>
              </a:tr>
              <a:tr h="652541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3200" dirty="0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  <a:alpha val="3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3200" dirty="0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  <a:alpha val="3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3200" dirty="0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  <a:alpha val="3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3200" dirty="0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  <a:alpha val="3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3200" dirty="0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  <a:alpha val="3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3200" dirty="0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  <a:alpha val="3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3200" dirty="0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  <a:alpha val="3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3200" dirty="0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  <a:alpha val="3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3200" dirty="0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  <a:alpha val="3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smtClean="0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3200" dirty="0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  <a:alpha val="38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5963"/>
          <a:stretch>
            <a:fillRect/>
          </a:stretch>
        </p:blipFill>
        <p:spPr bwMode="auto">
          <a:xfrm>
            <a:off x="1835696" y="2486929"/>
            <a:ext cx="6192688" cy="41104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350916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91680" y="188640"/>
            <a:ext cx="66806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ОСТРОВ МУДРЕЦОВ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556792"/>
            <a:ext cx="8028695" cy="5112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Выноска-облако 4"/>
          <p:cNvSpPr/>
          <p:nvPr/>
        </p:nvSpPr>
        <p:spPr>
          <a:xfrm>
            <a:off x="5220072" y="1844824"/>
            <a:ext cx="2736304" cy="1440160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Arial Narrow" pitchFamily="34" charset="0"/>
                <a:cs typeface="Times New Roman" pitchFamily="18" charset="0"/>
              </a:rPr>
              <a:t>Сокровища Архимеда</a:t>
            </a:r>
            <a:endParaRPr lang="ru-RU" sz="2800" dirty="0">
              <a:ln>
                <a:solidFill>
                  <a:srgbClr val="002060"/>
                </a:solidFill>
              </a:ln>
              <a:solidFill>
                <a:srgbClr val="002060"/>
              </a:solidFill>
              <a:latin typeface="Arial Narrow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40818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049" y="476672"/>
            <a:ext cx="8109951" cy="5531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477714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 descr="C:\Users\Светлана\Desktop\инт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356992"/>
            <a:ext cx="1976718" cy="21956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9765" y="0"/>
            <a:ext cx="6684235" cy="5013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779912" y="5445224"/>
            <a:ext cx="48965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Сокровища Архимеда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200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32656"/>
            <a:ext cx="2102779" cy="25696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009508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5" descr="картинка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20350" y="1246933"/>
            <a:ext cx="7389862" cy="5070294"/>
          </a:xfrm>
          <a:prstGeom prst="rect">
            <a:avLst/>
          </a:prstGeom>
        </p:spPr>
      </p:pic>
      <p:sp>
        <p:nvSpPr>
          <p:cNvPr id="5" name="Овал 4"/>
          <p:cNvSpPr/>
          <p:nvPr/>
        </p:nvSpPr>
        <p:spPr>
          <a:xfrm>
            <a:off x="2051720" y="4941168"/>
            <a:ext cx="363803" cy="344766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H="1">
            <a:off x="4776483" y="2453615"/>
            <a:ext cx="1455214" cy="34476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H="1">
            <a:off x="4048876" y="2798382"/>
            <a:ext cx="727607" cy="51715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H="1" flipV="1">
            <a:off x="4048876" y="3315531"/>
            <a:ext cx="2546624" cy="689533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H="1">
            <a:off x="4958385" y="4522214"/>
            <a:ext cx="1637116" cy="34476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6595501" y="4005064"/>
            <a:ext cx="0" cy="51715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H="1" flipV="1">
            <a:off x="4958390" y="4866985"/>
            <a:ext cx="545700" cy="86191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H="1" flipV="1">
            <a:off x="3851920" y="5229200"/>
            <a:ext cx="1652170" cy="49969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H="1" flipV="1">
            <a:off x="2627784" y="4221088"/>
            <a:ext cx="1224136" cy="100811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H="1">
            <a:off x="2267745" y="4221088"/>
            <a:ext cx="360039" cy="73317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Прямоугольник 19"/>
          <p:cNvSpPr/>
          <p:nvPr/>
        </p:nvSpPr>
        <p:spPr>
          <a:xfrm>
            <a:off x="1683701" y="260648"/>
            <a:ext cx="6405215" cy="923330"/>
          </a:xfrm>
          <a:prstGeom prst="rect">
            <a:avLst/>
          </a:prstGeom>
          <a:solidFill>
            <a:srgbClr val="FFFF00">
              <a:alpha val="45000"/>
            </a:srgbClr>
          </a:solidFill>
          <a:ln>
            <a:solidFill>
              <a:srgbClr val="C00000"/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i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B05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Ура! Мы нашли их!</a:t>
            </a:r>
            <a:endParaRPr lang="ru-RU" sz="5400" b="1" i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B05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63688" y="548680"/>
            <a:ext cx="6004336" cy="50167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Подведение </a:t>
            </a:r>
          </a:p>
          <a:p>
            <a:pPr algn="ctr"/>
            <a:r>
              <a:rPr lang="ru-RU" sz="8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итогов.</a:t>
            </a:r>
          </a:p>
          <a:p>
            <a:pPr algn="ctr"/>
            <a:endParaRPr lang="ru-RU" sz="80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8000" b="1" cap="none" spc="0" dirty="0" smtClean="0">
                <a:ln w="1905"/>
                <a:solidFill>
                  <a:srgbClr val="92D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Рефлексия.</a:t>
            </a:r>
            <a:endParaRPr lang="ru-RU" sz="8000" b="1" cap="none" spc="0" dirty="0">
              <a:ln w="1905"/>
              <a:solidFill>
                <a:srgbClr val="92D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6454" y="2924944"/>
            <a:ext cx="1471092" cy="14710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678874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7" y="908720"/>
            <a:ext cx="1012613" cy="108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806970"/>
            <a:ext cx="988198" cy="105407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4797152"/>
            <a:ext cx="960857" cy="10081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059832" y="836712"/>
            <a:ext cx="59046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Я доволен своей работой на уроке</a:t>
            </a:r>
            <a:endParaRPr lang="ru-RU" sz="32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347864" y="3068960"/>
            <a:ext cx="53465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уроке я работал неплохо</a:t>
            </a:r>
            <a:endParaRPr lang="ru-RU" sz="32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91880" y="4941168"/>
            <a:ext cx="50870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уроке мне было трудно</a:t>
            </a:r>
            <a:endParaRPr lang="ru-RU" sz="32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75721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Тема </a:t>
            </a:r>
            <a:r>
              <a:rPr lang="ru-RU" dirty="0" err="1" smtClean="0"/>
              <a:t>квеста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835696" y="1556792"/>
            <a:ext cx="640250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Архимедова сила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945322" y="2924944"/>
            <a:ext cx="43645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Плавание тел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8695"/>
            <a:ext cx="9252519" cy="69466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580461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ru-RU" dirty="0" smtClean="0"/>
              <a:t>Цель </a:t>
            </a:r>
            <a:r>
              <a:rPr lang="ru-RU" dirty="0" err="1" smtClean="0"/>
              <a:t>квеста</a:t>
            </a:r>
            <a:r>
              <a:rPr lang="ru-RU" dirty="0" smtClean="0"/>
              <a:t>: </a:t>
            </a:r>
            <a:br>
              <a:rPr lang="ru-RU" dirty="0" smtClean="0"/>
            </a:br>
            <a:r>
              <a:rPr lang="ru-RU" dirty="0" smtClean="0">
                <a:solidFill>
                  <a:srgbClr val="00B050"/>
                </a:solidFill>
              </a:rPr>
              <a:t>найти сокровища Архимеда</a:t>
            </a:r>
            <a:endParaRPr lang="ru-RU" dirty="0">
              <a:solidFill>
                <a:srgbClr val="00B050"/>
              </a:solidFill>
            </a:endParaRPr>
          </a:p>
        </p:txBody>
      </p:sp>
      <p:pic>
        <p:nvPicPr>
          <p:cNvPr id="4" name="Содержимое 3" descr="лайнер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35735" y="1503911"/>
            <a:ext cx="7498080" cy="468837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Оценка за урок: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1447800"/>
            <a:ext cx="5152616" cy="1837184"/>
          </a:xfrm>
        </p:spPr>
        <p:txBody>
          <a:bodyPr/>
          <a:lstStyle/>
          <a:p>
            <a:r>
              <a:rPr lang="ru-RU" dirty="0" smtClean="0"/>
              <a:t>«5» – 21-25 баллов</a:t>
            </a:r>
          </a:p>
          <a:p>
            <a:r>
              <a:rPr lang="ru-RU" dirty="0" smtClean="0"/>
              <a:t>«4» – 15-20 баллов</a:t>
            </a:r>
          </a:p>
          <a:p>
            <a:r>
              <a:rPr lang="ru-RU" dirty="0" smtClean="0"/>
              <a:t>«3» – 10-14 баллов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5122" name="Picture 2" descr="http://sofizm.narod.ru/pic/o5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936" y="3429000"/>
            <a:ext cx="5008017" cy="50080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B0F0"/>
                </a:solidFill>
                <a:latin typeface="Arial Black" pitchFamily="34" charset="0"/>
              </a:rPr>
              <a:t>ПУТЕВОЙ ЛИСТ</a:t>
            </a:r>
            <a:endParaRPr lang="ru-RU" b="1" dirty="0">
              <a:solidFill>
                <a:srgbClr val="00B0F0"/>
              </a:solidFill>
              <a:latin typeface="Arial Black" pitchFamily="34" charset="0"/>
            </a:endParaRPr>
          </a:p>
        </p:txBody>
      </p:sp>
      <p:pic>
        <p:nvPicPr>
          <p:cNvPr id="6" name="Содержимое 5" descr="картинка2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869444" y="1447800"/>
            <a:ext cx="6630662" cy="4800600"/>
          </a:xfrm>
        </p:spPr>
      </p:pic>
      <p:sp>
        <p:nvSpPr>
          <p:cNvPr id="4" name="TextBox 3"/>
          <p:cNvSpPr txBox="1"/>
          <p:nvPr/>
        </p:nvSpPr>
        <p:spPr>
          <a:xfrm>
            <a:off x="2411760" y="1660158"/>
            <a:ext cx="1008112" cy="4616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srgbClr val="FF0000"/>
                </a:solidFill>
                <a:latin typeface="Batang" pitchFamily="18" charset="-127"/>
                <a:ea typeface="Batang" pitchFamily="18" charset="-127"/>
              </a:rPr>
              <a:t>Остров Мудрецов</a:t>
            </a:r>
            <a:endParaRPr lang="ru-RU" sz="1200" b="1" dirty="0">
              <a:solidFill>
                <a:srgbClr val="FF0000"/>
              </a:solidFill>
              <a:latin typeface="Batang" pitchFamily="18" charset="-127"/>
              <a:ea typeface="Batang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Получи билет на лайнер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484784"/>
            <a:ext cx="7632847" cy="482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39952" y="274638"/>
            <a:ext cx="4793736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00B050"/>
                </a:solidFill>
              </a:rPr>
              <a:t>Где изображён Архимед?</a:t>
            </a:r>
            <a:endParaRPr lang="ru-RU" dirty="0">
              <a:solidFill>
                <a:srgbClr val="00B050"/>
              </a:solidFill>
            </a:endParaRPr>
          </a:p>
        </p:txBody>
      </p:sp>
      <p:pic>
        <p:nvPicPr>
          <p:cNvPr id="4" name="Содержимое 3" descr="картинка 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71600" y="-1"/>
            <a:ext cx="3024336" cy="3803027"/>
          </a:xfrm>
        </p:spPr>
      </p:pic>
      <p:pic>
        <p:nvPicPr>
          <p:cNvPr id="3073" name="Picture 1" descr="C:\Users\user\Desktop\ньютон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2262565"/>
            <a:ext cx="3384376" cy="3069550"/>
          </a:xfrm>
          <a:prstGeom prst="rect">
            <a:avLst/>
          </a:prstGeom>
          <a:noFill/>
        </p:spPr>
      </p:pic>
      <p:pic>
        <p:nvPicPr>
          <p:cNvPr id="3074" name="Picture 2" descr="C:\Users\user\Desktop\гук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176" y="3421622"/>
            <a:ext cx="2859211" cy="3436378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267744" y="3861048"/>
            <a:ext cx="6480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B050"/>
                </a:solidFill>
                <a:latin typeface="Monotype Corsiva" pitchFamily="66" charset="0"/>
              </a:rPr>
              <a:t>1</a:t>
            </a:r>
            <a:endParaRPr lang="ru-RU" b="1" dirty="0">
              <a:solidFill>
                <a:srgbClr val="00B050"/>
              </a:solidFill>
              <a:latin typeface="Monotype Corsiva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316416" y="6021288"/>
            <a:ext cx="6480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B050"/>
                </a:solidFill>
                <a:latin typeface="Monotype Corsiva" pitchFamily="66" charset="0"/>
              </a:rPr>
              <a:t>3</a:t>
            </a:r>
            <a:endParaRPr lang="ru-RU" b="1" dirty="0">
              <a:solidFill>
                <a:srgbClr val="00B050"/>
              </a:solidFill>
              <a:latin typeface="Monotype Corsiva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860032" y="5373216"/>
            <a:ext cx="6480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B050"/>
                </a:solidFill>
                <a:latin typeface="Monotype Corsiva" pitchFamily="66" charset="0"/>
              </a:rPr>
              <a:t>2</a:t>
            </a:r>
            <a:endParaRPr lang="ru-RU" b="1" dirty="0">
              <a:solidFill>
                <a:srgbClr val="00B05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dirty="0"/>
        </a:defPPr>
      </a:lstStyle>
    </a:txDef>
  </a:objectDefaults>
  <a:extraClrSchemeLst/>
</a:theme>
</file>

<file path=ppt/theme/theme2.xml><?xml version="1.0" encoding="utf-8"?>
<a:theme xmlns:a="http://schemas.openxmlformats.org/drawingml/2006/main" name="1_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1129</TotalTime>
  <Words>760</Words>
  <Application>Microsoft Office PowerPoint</Application>
  <PresentationFormat>Экран (4:3)</PresentationFormat>
  <Paragraphs>170</Paragraphs>
  <Slides>40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40</vt:i4>
      </vt:variant>
    </vt:vector>
  </HeadingPairs>
  <TitlesOfParts>
    <vt:vector size="43" baseType="lpstr">
      <vt:lpstr>Солнцестояние</vt:lpstr>
      <vt:lpstr>1_Солнцестояние</vt:lpstr>
      <vt:lpstr>Трек</vt:lpstr>
      <vt:lpstr>УРОК - ИГРА</vt:lpstr>
      <vt:lpstr>Квест (англ. quest), или приключенческая игра</vt:lpstr>
      <vt:lpstr>Тема квеста?</vt:lpstr>
      <vt:lpstr>Тема квеста:</vt:lpstr>
      <vt:lpstr>Цель квеста:  найти сокровища Архимеда</vt:lpstr>
      <vt:lpstr>Оценка за урок:</vt:lpstr>
      <vt:lpstr>ПУТЕВОЙ ЛИСТ</vt:lpstr>
      <vt:lpstr>Получи билет на лайнер</vt:lpstr>
      <vt:lpstr>Где изображён Архимед?</vt:lpstr>
      <vt:lpstr>В добрый путь!</vt:lpstr>
      <vt:lpstr>Быстрее всех</vt:lpstr>
      <vt:lpstr>Правильные ответы:</vt:lpstr>
      <vt:lpstr>Слайд 13</vt:lpstr>
      <vt:lpstr> Дано:                S = 8 м2              d = 25 см = 0,25м (1б.) ρ = 1000 кг/м3 ________   Fа = ?                   </vt:lpstr>
      <vt:lpstr>  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- ИГРА</dc:title>
  <dc:creator>user</dc:creator>
  <cp:lastModifiedBy>1</cp:lastModifiedBy>
  <cp:revision>109</cp:revision>
  <dcterms:created xsi:type="dcterms:W3CDTF">2017-12-05T08:07:05Z</dcterms:created>
  <dcterms:modified xsi:type="dcterms:W3CDTF">2017-12-06T11:28:51Z</dcterms:modified>
</cp:coreProperties>
</file>